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89" r:id="rId4"/>
    <p:sldId id="282" r:id="rId5"/>
    <p:sldId id="270" r:id="rId6"/>
    <p:sldId id="306" r:id="rId7"/>
    <p:sldId id="291" r:id="rId8"/>
    <p:sldId id="294" r:id="rId9"/>
    <p:sldId id="292" r:id="rId10"/>
    <p:sldId id="295" r:id="rId11"/>
    <p:sldId id="293" r:id="rId12"/>
    <p:sldId id="300" r:id="rId13"/>
    <p:sldId id="288" r:id="rId14"/>
    <p:sldId id="307" r:id="rId15"/>
    <p:sldId id="304" r:id="rId16"/>
    <p:sldId id="303" r:id="rId17"/>
    <p:sldId id="311" r:id="rId18"/>
    <p:sldId id="313" r:id="rId19"/>
    <p:sldId id="309" r:id="rId20"/>
    <p:sldId id="286" r:id="rId21"/>
    <p:sldId id="314" r:id="rId22"/>
    <p:sldId id="266" r:id="rId23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ertine indice" id="{9EC29F48-8BD7-A04D-93FA-C946CE038DAF}">
          <p14:sldIdLst>
            <p14:sldId id="256"/>
            <p14:sldId id="259"/>
            <p14:sldId id="289"/>
            <p14:sldId id="282"/>
            <p14:sldId id="270"/>
            <p14:sldId id="306"/>
            <p14:sldId id="291"/>
            <p14:sldId id="294"/>
            <p14:sldId id="292"/>
            <p14:sldId id="295"/>
            <p14:sldId id="293"/>
            <p14:sldId id="300"/>
            <p14:sldId id="288"/>
            <p14:sldId id="307"/>
            <p14:sldId id="304"/>
            <p14:sldId id="303"/>
            <p14:sldId id="311"/>
            <p14:sldId id="313"/>
            <p14:sldId id="309"/>
            <p14:sldId id="286"/>
            <p14:sldId id="314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97">
          <p15:clr>
            <a:srgbClr val="A4A3A4"/>
          </p15:clr>
        </p15:guide>
        <p15:guide id="2" orient="horz" pos="130">
          <p15:clr>
            <a:srgbClr val="A4A3A4"/>
          </p15:clr>
        </p15:guide>
        <p15:guide id="3" pos="168">
          <p15:clr>
            <a:srgbClr val="A4A3A4"/>
          </p15:clr>
        </p15:guide>
        <p15:guide id="4" pos="2978">
          <p15:clr>
            <a:srgbClr val="A4A3A4"/>
          </p15:clr>
        </p15:guide>
        <p15:guide id="5" pos="744">
          <p15:clr>
            <a:srgbClr val="A4A3A4"/>
          </p15:clr>
        </p15:guide>
        <p15:guide id="6" pos="5404">
          <p15:clr>
            <a:srgbClr val="A4A3A4"/>
          </p15:clr>
        </p15:guide>
        <p15:guide id="7" pos="3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D69"/>
    <a:srgbClr val="005170"/>
    <a:srgbClr val="92AAD6"/>
    <a:srgbClr val="F0F6FB"/>
    <a:srgbClr val="C7E2E3"/>
    <a:srgbClr val="183D5A"/>
    <a:srgbClr val="C92569"/>
    <a:srgbClr val="C92965"/>
    <a:srgbClr val="EE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22" autoAdjust="0"/>
  </p:normalViewPr>
  <p:slideViewPr>
    <p:cSldViewPr snapToGrid="0" snapToObjects="1" showGuides="1">
      <p:cViewPr varScale="1">
        <p:scale>
          <a:sx n="138" d="100"/>
          <a:sy n="138" d="100"/>
        </p:scale>
        <p:origin x="834" y="120"/>
      </p:cViewPr>
      <p:guideLst>
        <p:guide orient="horz" pos="1697"/>
        <p:guide orient="horz" pos="130"/>
        <p:guide pos="168"/>
        <p:guide pos="2978"/>
        <p:guide pos="744"/>
        <p:guide pos="5404"/>
        <p:guide pos="3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11436-FA0C-5B46-A4F8-04B005B107A3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6CC14-F0A2-C941-AC29-9328555B9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2808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B2D36-E199-EA45-9D37-DE4A576ED7CD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60743-DA3E-8A4F-99D4-6D7D659DC0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947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60743-DA3E-8A4F-99D4-6D7D659DC03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5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60743-DA3E-8A4F-99D4-6D7D659DC03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977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60743-DA3E-8A4F-99D4-6D7D659DC03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19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DB308-A583-15C5-5F67-F816A06B9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24550F0-597B-B674-74E9-B112EE9B2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0C05DD-BAB5-AF9C-2DD4-6B609FA2C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E17B41-B04D-8214-9050-01077F2EE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60743-DA3E-8A4F-99D4-6D7D659DC03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32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4A26-5871-9C44-B133-28155B07D03D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93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B18B-6EA4-4C46-BF12-6F6154C20C1D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67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5F44-6FED-5C4A-8EA1-23FB29089602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0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E195-6CC9-8E42-AFB3-EC87D5C1A631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47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F540-4C73-0E47-90B0-FEB3FF3D5CE1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42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4B429-97DF-6747-AECE-C5590ABDF366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97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5BD38-04A5-314C-98B9-B5950FE49AB3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17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4C77-4F07-C54B-8BDE-AC38A91602BF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59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5A9-535B-2A4E-8649-1828146E5083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77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64589-2EEB-814D-80C8-61DF537E240E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33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D4FA9-4436-1E48-AF79-1D8B4CD9B4E0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31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B12FB-5E02-7947-9111-9F50DDF94FBA}" type="datetime2">
              <a:rPr lang="it-IT" smtClean="0"/>
              <a:t>venerdì 12 dicembre 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2F52E-B947-4540-81CB-387B1CE3EE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00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65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8CA4E-D673-A1D9-F917-DA7B1D601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rasporto, natante, acqua, aria aperta&#10;&#10;Il contenuto generato dall'IA potrebbe non essere corretto.">
            <a:extLst>
              <a:ext uri="{FF2B5EF4-FFF2-40B4-BE49-F238E27FC236}">
                <a16:creationId xmlns:a16="http://schemas.microsoft.com/office/drawing/2014/main" id="{0F6D76B4-90E8-FE65-B774-57A6A29DC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260" y="3248120"/>
            <a:ext cx="2385224" cy="1776862"/>
          </a:xfrm>
          <a:prstGeom prst="round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266723-8218-E7F0-8D53-0FCC0583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Biosicurezza</a:t>
            </a:r>
            <a:r>
              <a:rPr lang="it-IT" sz="4000" b="1" dirty="0">
                <a:latin typeface="Avenir Next LT Pro" panose="020B0504020202020204" pitchFamily="34" charset="0"/>
              </a:rPr>
              <a:t> alla frontiera</a:t>
            </a:r>
            <a:endParaRPr lang="it-IT" sz="4000" dirty="0">
              <a:latin typeface="Avenir Next LT Pro" panose="020B05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A53251-0EB2-7BCC-1E28-97E28AF37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16" y="1200151"/>
            <a:ext cx="5950650" cy="3394472"/>
          </a:xfrm>
        </p:spPr>
        <p:txBody>
          <a:bodyPr>
            <a:normAutofit fontScale="92500" lnSpcReduction="10000"/>
          </a:bodyPr>
          <a:lstStyle/>
          <a:p>
            <a:r>
              <a:rPr lang="it-IT" sz="2400" b="1" dirty="0">
                <a:latin typeface="Avenir Next LT Pro" panose="020B0504020202020204" pitchFamily="34" charset="0"/>
              </a:rPr>
              <a:t>Controlli</a:t>
            </a: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  <a:sym typeface="Wingdings" panose="05000000000000000000" pitchFamily="2" charset="2"/>
              </a:rPr>
              <a:t>	 Cani da ricerca</a:t>
            </a:r>
          </a:p>
          <a:p>
            <a:pPr marL="0" indent="0">
              <a:buNone/>
            </a:pPr>
            <a:r>
              <a:rPr lang="it-IT" sz="1900" dirty="0">
                <a:latin typeface="Avenir Next LT Pro" panose="020B0504020202020204" pitchFamily="34" charset="0"/>
                <a:sym typeface="Wingdings" panose="05000000000000000000" pitchFamily="2" charset="2"/>
              </a:rPr>
              <a:t>	</a:t>
            </a:r>
            <a:r>
              <a:rPr lang="it-IT" sz="2400" dirty="0">
                <a:latin typeface="Avenir Next LT Pro" panose="020B0504020202020204" pitchFamily="34" charset="0"/>
                <a:sym typeface="Wingdings" panose="05000000000000000000" pitchFamily="2" charset="2"/>
              </a:rPr>
              <a:t></a:t>
            </a:r>
            <a:r>
              <a:rPr lang="it-IT" sz="2000" dirty="0">
                <a:latin typeface="Avenir Next LT Pro" panose="020B0504020202020204" pitchFamily="34" charset="0"/>
                <a:sym typeface="Wingdings" panose="05000000000000000000" pitchFamily="2" charset="2"/>
              </a:rPr>
              <a:t> </a:t>
            </a:r>
            <a:r>
              <a:rPr lang="it-IT" sz="2400" dirty="0">
                <a:latin typeface="Avenir Next LT Pro" panose="020B0504020202020204" pitchFamily="34" charset="0"/>
                <a:sym typeface="Wingdings" panose="05000000000000000000" pitchFamily="2" charset="2"/>
              </a:rPr>
              <a:t>Sequenziatori di DNA</a:t>
            </a: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  <a:sym typeface="Wingdings" panose="05000000000000000000" pitchFamily="2" charset="2"/>
              </a:rPr>
              <a:t>	portatili in tempo reale</a:t>
            </a: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  <a:sym typeface="Wingdings" panose="05000000000000000000" pitchFamily="2" charset="2"/>
              </a:rPr>
              <a:t>		</a:t>
            </a:r>
            <a:endParaRPr lang="it-IT" sz="2400" dirty="0">
              <a:latin typeface="Avenir Next LT Pro" panose="020B0504020202020204" pitchFamily="34" charset="0"/>
            </a:endParaRPr>
          </a:p>
          <a:p>
            <a:endParaRPr lang="it-IT" sz="2400" dirty="0">
              <a:latin typeface="Avenir Next LT Pro" panose="020B0504020202020204" pitchFamily="34" charset="0"/>
            </a:endParaRPr>
          </a:p>
          <a:p>
            <a:r>
              <a:rPr lang="it-IT" sz="2400" dirty="0">
                <a:latin typeface="Avenir Next LT Pro" panose="020B0504020202020204" pitchFamily="34" charset="0"/>
              </a:rPr>
              <a:t>Obblighi di </a:t>
            </a:r>
            <a:r>
              <a:rPr lang="it-IT" sz="2400" b="1" dirty="0">
                <a:latin typeface="Avenir Next LT Pro" panose="020B0504020202020204" pitchFamily="34" charset="0"/>
              </a:rPr>
              <a:t>trattamenti</a:t>
            </a:r>
            <a:endParaRPr lang="it-IT" sz="24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  <a:sym typeface="Wingdings" panose="05000000000000000000" pitchFamily="2" charset="2"/>
              </a:rPr>
              <a:t>	</a:t>
            </a:r>
            <a:r>
              <a:rPr lang="it-IT" sz="2400" dirty="0">
                <a:latin typeface="Avenir Next LT Pro" panose="020B0504020202020204" pitchFamily="34" charset="0"/>
              </a:rPr>
              <a:t>Ballast Water</a:t>
            </a: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	Management Convention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BBD70E-46A9-6154-9F0C-0637E795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10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D50128-9244-24E2-607E-A58E81E71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pic>
        <p:nvPicPr>
          <p:cNvPr id="10" name="Immagine 9" descr="Immagine che contiene animale domestico, Razza di cani, persona, terreno&#10;&#10;Il contenuto generato dall'IA potrebbe non essere corretto.">
            <a:extLst>
              <a:ext uri="{FF2B5EF4-FFF2-40B4-BE49-F238E27FC236}">
                <a16:creationId xmlns:a16="http://schemas.microsoft.com/office/drawing/2014/main" id="{3EBFADDB-B9DC-BDE1-BA4F-CAD922BF90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61" r="12657"/>
          <a:stretch>
            <a:fillRect/>
          </a:stretch>
        </p:blipFill>
        <p:spPr>
          <a:xfrm>
            <a:off x="6608459" y="975525"/>
            <a:ext cx="2385225" cy="2135673"/>
          </a:xfrm>
          <a:prstGeom prst="roundRect">
            <a:avLst/>
          </a:prstGeom>
        </p:spPr>
      </p:pic>
      <p:pic>
        <p:nvPicPr>
          <p:cNvPr id="17" name="Immagine 16" descr="Immagine che contiene computer, computer, forniture per ufficio, cavo&#10;&#10;Il contenuto generato dall'IA potrebbe non essere corretto.">
            <a:extLst>
              <a:ext uri="{FF2B5EF4-FFF2-40B4-BE49-F238E27FC236}">
                <a16:creationId xmlns:a16="http://schemas.microsoft.com/office/drawing/2014/main" id="{F20E8A88-2CCB-A2AD-3562-612E0E85C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48" b="89330" l="1500" r="90000">
                        <a14:foregroundMark x1="8333" y1="33995" x2="8333" y2="33995"/>
                        <a14:foregroundMark x1="1500" y1="48883" x2="1500" y2="48883"/>
                        <a14:foregroundMark x1="3333" y1="6948" x2="3333" y2="6948"/>
                        <a14:foregroundMark x1="27833" y1="15136" x2="27833" y2="15136"/>
                        <a14:foregroundMark x1="66667" y1="6948" x2="66667" y2="6948"/>
                        <a14:foregroundMark x1="64000" y1="12407" x2="64000" y2="12407"/>
                        <a14:foregroundMark x1="64000" y1="7692" x2="64000" y2="7692"/>
                        <a14:foregroundMark x1="63000" y1="19107" x2="63000" y2="19107"/>
                        <a14:foregroundMark x1="63000" y1="26551" x2="63000" y2="26551"/>
                        <a14:foregroundMark x1="63000" y1="19107" x2="63000" y2="19107"/>
                        <a14:foregroundMark x1="62167" y1="32754" x2="62167" y2="32754"/>
                        <a14:foregroundMark x1="60833" y1="37965" x2="60833" y2="37965"/>
                        <a14:foregroundMark x1="68500" y1="15881" x2="68500" y2="15881"/>
                        <a14:foregroundMark x1="59833" y1="50124" x2="59833" y2="50124"/>
                        <a14:foregroundMark x1="59500" y1="55583" x2="59500" y2="55583"/>
                        <a14:foregroundMark x1="59500" y1="52854" x2="59500" y2="52854"/>
                        <a14:foregroundMark x1="59500" y1="52854" x2="59500" y2="52854"/>
                        <a14:foregroundMark x1="60833" y1="48139" x2="60833" y2="48139"/>
                        <a14:foregroundMark x1="59000" y1="58809" x2="59000" y2="58809"/>
                        <a14:foregroundMark x1="59500" y1="58313" x2="59500" y2="58313"/>
                        <a14:foregroundMark x1="58500" y1="61042" x2="58500" y2="61042"/>
                        <a14:foregroundMark x1="59833" y1="56824" x2="59833" y2="56824"/>
                        <a14:foregroundMark x1="59833" y1="54094" x2="59833" y2="54094"/>
                        <a14:foregroundMark x1="59500" y1="61042" x2="59500" y2="61042"/>
                        <a14:foregroundMark x1="62667" y1="15136" x2="62667" y2="15136"/>
                        <a14:foregroundMark x1="63500" y1="8437" x2="63500" y2="8437"/>
                        <a14:foregroundMark x1="14167" y1="19107" x2="14167" y2="19107"/>
                        <a14:foregroundMark x1="14167" y1="19107" x2="14167" y2="19107"/>
                        <a14:foregroundMark x1="14667" y1="17866" x2="14667" y2="178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18627" y="1575031"/>
            <a:ext cx="2287098" cy="1536167"/>
          </a:xfrm>
          <a:prstGeom prst="rect">
            <a:avLst/>
          </a:prstGeom>
        </p:spPr>
      </p:pic>
      <p:pic>
        <p:nvPicPr>
          <p:cNvPr id="19" name="Immagine 18" descr="Immagine che contiene invertebrato, granchio, crostaceo, Granchio d'acqua dolce&#10;&#10;Il contenuto generato dall'IA potrebbe non essere corretto.">
            <a:extLst>
              <a:ext uri="{FF2B5EF4-FFF2-40B4-BE49-F238E27FC236}">
                <a16:creationId xmlns:a16="http://schemas.microsoft.com/office/drawing/2014/main" id="{9C69098B-4397-736E-8243-7C8DEEE79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00000">
            <a:off x="3636560" y="2761618"/>
            <a:ext cx="1709378" cy="17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1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461E-9377-3EC5-781D-5DAC9F73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7D9E54-0AE3-37B0-C4FF-AC1769AF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Biosicurezza</a:t>
            </a:r>
            <a:r>
              <a:rPr lang="it-IT" sz="4000" b="1" dirty="0">
                <a:latin typeface="Avenir Next LT Pro" panose="020B0504020202020204" pitchFamily="34" charset="0"/>
              </a:rPr>
              <a:t> post-frontiera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C94564-8AB8-29D0-7783-CF4D2C4E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11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CC19DC-28D4-AA5D-8FD6-485060FF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09B17CC1-86CF-761D-20D9-DD908DBF9C15}"/>
              </a:ext>
            </a:extLst>
          </p:cNvPr>
          <p:cNvGrpSpPr/>
          <p:nvPr/>
        </p:nvGrpSpPr>
        <p:grpSpPr>
          <a:xfrm>
            <a:off x="172811" y="1141500"/>
            <a:ext cx="8513989" cy="2628244"/>
            <a:chOff x="172811" y="1141500"/>
            <a:chExt cx="8513989" cy="2628244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ED0BA775-4EF1-EDD8-3D24-12A33A33EA5F}"/>
                </a:ext>
              </a:extLst>
            </p:cNvPr>
            <p:cNvGrpSpPr/>
            <p:nvPr/>
          </p:nvGrpSpPr>
          <p:grpSpPr>
            <a:xfrm>
              <a:off x="172811" y="1141500"/>
              <a:ext cx="8513989" cy="2628244"/>
              <a:chOff x="1480855" y="1219789"/>
              <a:chExt cx="6182286" cy="1908454"/>
            </a:xfrm>
          </p:grpSpPr>
          <p:pic>
            <p:nvPicPr>
              <p:cNvPr id="14" name="Immagine 13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A739D163-5D49-FB05-477B-554F5714A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93369"/>
              <a:stretch>
                <a:fillRect/>
              </a:stretch>
            </p:blipFill>
            <p:spPr>
              <a:xfrm>
                <a:off x="1480856" y="2903220"/>
                <a:ext cx="6182285" cy="225023"/>
              </a:xfrm>
              <a:prstGeom prst="rect">
                <a:avLst/>
              </a:prstGeom>
            </p:spPr>
          </p:pic>
          <p:pic>
            <p:nvPicPr>
              <p:cNvPr id="15" name="Immagine 14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A4564C86-EB47-DB70-3CBD-A2F7EFA9A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401"/>
              <a:stretch>
                <a:fillRect/>
              </a:stretch>
            </p:blipFill>
            <p:spPr>
              <a:xfrm>
                <a:off x="1480855" y="1219789"/>
                <a:ext cx="6182285" cy="1683431"/>
              </a:xfrm>
              <a:prstGeom prst="rect">
                <a:avLst/>
              </a:prstGeom>
            </p:spPr>
          </p:pic>
        </p:grp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5B39AB8F-6190-EA9A-298E-45C7BFA37350}"/>
                </a:ext>
              </a:extLst>
            </p:cNvPr>
            <p:cNvSpPr/>
            <p:nvPr/>
          </p:nvSpPr>
          <p:spPr>
            <a:xfrm>
              <a:off x="1687688" y="1800397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C68F0D8-BB95-E628-FF67-1D3AEDC28796}"/>
                </a:ext>
              </a:extLst>
            </p:cNvPr>
            <p:cNvSpPr/>
            <p:nvPr/>
          </p:nvSpPr>
          <p:spPr>
            <a:xfrm>
              <a:off x="3002843" y="2109424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338550B9-D3E4-AFB9-B3EA-2AE66C95CE24}"/>
                </a:ext>
              </a:extLst>
            </p:cNvPr>
            <p:cNvSpPr/>
            <p:nvPr/>
          </p:nvSpPr>
          <p:spPr>
            <a:xfrm>
              <a:off x="4673603" y="1843436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2F65600E-AA5A-146E-C6A1-CDA9B91150D0}"/>
                </a:ext>
              </a:extLst>
            </p:cNvPr>
            <p:cNvSpPr/>
            <p:nvPr/>
          </p:nvSpPr>
          <p:spPr>
            <a:xfrm>
              <a:off x="6623050" y="1527553"/>
              <a:ext cx="622300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D47ACFD3-9183-C609-71A0-949FE1E8D61B}"/>
                </a:ext>
              </a:extLst>
            </p:cNvPr>
            <p:cNvSpPr/>
            <p:nvPr/>
          </p:nvSpPr>
          <p:spPr>
            <a:xfrm>
              <a:off x="8044038" y="1895300"/>
              <a:ext cx="572912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6" name="Ovale 15">
            <a:extLst>
              <a:ext uri="{FF2B5EF4-FFF2-40B4-BE49-F238E27FC236}">
                <a16:creationId xmlns:a16="http://schemas.microsoft.com/office/drawing/2014/main" id="{4FF2AE4B-2F03-4738-62FD-B814E7084531}"/>
              </a:ext>
            </a:extLst>
          </p:cNvPr>
          <p:cNvSpPr/>
          <p:nvPr/>
        </p:nvSpPr>
        <p:spPr>
          <a:xfrm>
            <a:off x="3736621" y="1955800"/>
            <a:ext cx="1693332" cy="1693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70971734-3EC0-DB61-E255-87F80A55F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800" dirty="0">
                <a:latin typeface="Avenir Next LT Pro" panose="020B0504020202020204" pitchFamily="34" charset="0"/>
              </a:rPr>
              <a:t>Azioni intraprese </a:t>
            </a:r>
            <a:r>
              <a:rPr lang="it-IT" sz="2800" b="1" dirty="0">
                <a:latin typeface="Avenir Next LT Pro" panose="020B0504020202020204" pitchFamily="34" charset="0"/>
              </a:rPr>
              <a:t>dentro</a:t>
            </a:r>
            <a:r>
              <a:rPr lang="it-IT" sz="2800" dirty="0">
                <a:latin typeface="Avenir Next LT Pro" panose="020B0504020202020204" pitchFamily="34" charset="0"/>
              </a:rPr>
              <a:t> l’area di interesse</a:t>
            </a:r>
          </a:p>
        </p:txBody>
      </p:sp>
    </p:spTree>
    <p:extLst>
      <p:ext uri="{BB962C8B-B14F-4D97-AF65-F5344CB8AC3E}">
        <p14:creationId xmlns:p14="http://schemas.microsoft.com/office/powerpoint/2010/main" val="362844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703D6-498D-7654-F55D-ED2C66B8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727EAD-DA0B-4C36-0F61-AF8ED1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Biosicurezza</a:t>
            </a:r>
            <a:r>
              <a:rPr lang="it-IT" sz="4000" b="1" dirty="0">
                <a:latin typeface="Avenir Next LT Pro" panose="020B0504020202020204" pitchFamily="34" charset="0"/>
              </a:rPr>
              <a:t> post-frontiera</a:t>
            </a:r>
            <a:endParaRPr lang="it-IT" sz="4000" dirty="0">
              <a:latin typeface="Avenir Next LT Pro" panose="020B05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D25DE3-14F5-7965-1A0D-5FDBF40D8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96" y="1200151"/>
            <a:ext cx="5887750" cy="3394472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Avenir Next LT Pro" panose="020B0504020202020204" pitchFamily="34" charset="0"/>
              </a:rPr>
              <a:t>Regolamenti </a:t>
            </a:r>
            <a:r>
              <a:rPr lang="it-IT" sz="2200" b="1" dirty="0">
                <a:latin typeface="Avenir Next LT Pro" panose="020B0504020202020204" pitchFamily="34" charset="0"/>
              </a:rPr>
              <a:t>interni</a:t>
            </a: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	 sterilizzazione obbligatoria per</a:t>
            </a: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	cani e gatti (Australia) </a:t>
            </a:r>
            <a:endParaRPr lang="it-IT" sz="2200" dirty="0">
              <a:latin typeface="Avenir Next LT Pro" panose="020B0504020202020204" pitchFamily="34" charset="0"/>
            </a:endParaRPr>
          </a:p>
          <a:p>
            <a:endParaRPr lang="it-IT" sz="2200" dirty="0">
              <a:latin typeface="Avenir Next LT Pro" panose="020B0504020202020204" pitchFamily="34" charset="0"/>
            </a:endParaRPr>
          </a:p>
          <a:p>
            <a:r>
              <a:rPr lang="it-IT" sz="2200" dirty="0">
                <a:latin typeface="Avenir Next LT Pro" panose="020B0504020202020204" pitchFamily="34" charset="0"/>
              </a:rPr>
              <a:t>Rete di monitoraggio</a:t>
            </a:r>
            <a:endParaRPr lang="it-IT" sz="2200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	 rilevamento </a:t>
            </a: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precoce</a:t>
            </a:r>
          </a:p>
          <a:p>
            <a:pPr marL="0" indent="0">
              <a:buNone/>
            </a:pP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	</a:t>
            </a: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e risposta </a:t>
            </a: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rapida</a:t>
            </a:r>
            <a:endParaRPr lang="it-IT" sz="2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it-IT" sz="2200" dirty="0">
              <a:latin typeface="Avenir Next LT Pro" panose="020B05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6703B8-965B-8E8A-1BDA-DD7730E4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12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2673BE-9D95-5807-8BC0-8258F8B10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pic>
        <p:nvPicPr>
          <p:cNvPr id="15" name="Immagine 14" descr="Immagine che contiene testo, mammifero, gatto, animale domestico&#10;&#10;Il contenuto generato dall'IA potrebbe non essere corretto.">
            <a:extLst>
              <a:ext uri="{FF2B5EF4-FFF2-40B4-BE49-F238E27FC236}">
                <a16:creationId xmlns:a16="http://schemas.microsoft.com/office/drawing/2014/main" id="{252FF246-92DD-F915-DF27-F2FC2B817A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44" b="-3744"/>
          <a:stretch>
            <a:fillRect/>
          </a:stretch>
        </p:blipFill>
        <p:spPr>
          <a:xfrm>
            <a:off x="5251938" y="1628225"/>
            <a:ext cx="2368062" cy="23680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60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786AF-1B0F-2FEE-76D6-327C728C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E0C48B6C-3D0C-284D-C580-A8E3AF00AD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81" t="65869" r="14130"/>
          <a:stretch>
            <a:fillRect/>
          </a:stretch>
        </p:blipFill>
        <p:spPr>
          <a:xfrm>
            <a:off x="0" y="1063230"/>
            <a:ext cx="9144000" cy="408026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712ADD-8971-D4E9-879A-650EA3BD8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4114800" cy="2515854"/>
          </a:xfrm>
          <a:solidFill>
            <a:srgbClr val="223D69">
              <a:alpha val="60000"/>
            </a:srgbClr>
          </a:solidFill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Obiettivo</a:t>
            </a:r>
          </a:p>
          <a:p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Migliorare lo stato di conservazione di </a:t>
            </a:r>
            <a:r>
              <a:rPr lang="it-IT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3 specie di uccelli marini </a:t>
            </a: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 </a:t>
            </a:r>
            <a:r>
              <a:rPr lang="it-IT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7 habitat </a:t>
            </a: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di interesse europeo su </a:t>
            </a:r>
            <a:r>
              <a:rPr lang="it-IT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26 isole </a:t>
            </a: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del mar </a:t>
            </a:r>
            <a:r>
              <a:rPr lang="it-IT" sz="20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Mediterrraneo</a:t>
            </a: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(Italia, Malta e Croazia).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417DAB75-2477-1E53-3121-97B98025AD75}"/>
              </a:ext>
            </a:extLst>
          </p:cNvPr>
          <p:cNvSpPr txBox="1">
            <a:spLocks/>
          </p:cNvSpPr>
          <p:nvPr/>
        </p:nvSpPr>
        <p:spPr>
          <a:xfrm>
            <a:off x="4572000" y="1200152"/>
            <a:ext cx="4114800" cy="2515854"/>
          </a:xfrm>
          <a:prstGeom prst="rect">
            <a:avLst/>
          </a:prstGeom>
          <a:solidFill>
            <a:srgbClr val="223D69">
              <a:alpha val="60000"/>
            </a:srgbClr>
          </a:solidFill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Azioni</a:t>
            </a:r>
          </a:p>
          <a:p>
            <a:r>
              <a:rPr lang="it-IT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Biosicurezza</a:t>
            </a: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: prevenire l’arrivo di </a:t>
            </a:r>
            <a:r>
              <a:rPr lang="it-IT" sz="2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roditori alieni </a:t>
            </a:r>
            <a:r>
              <a:rPr lang="it-IT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al fine di garantire i risultati raggiunti in questo progetto ed in quelli precedenti.</a:t>
            </a:r>
          </a:p>
        </p:txBody>
      </p:sp>
      <p:pic>
        <p:nvPicPr>
          <p:cNvPr id="12" name="Immagine 11" descr="Immagine che contiene uccello, uccello acquatico, procellariformi, aria aperta&#10;&#10;Il contenuto generato dall'IA potrebbe non essere corretto.">
            <a:extLst>
              <a:ext uri="{FF2B5EF4-FFF2-40B4-BE49-F238E27FC236}">
                <a16:creationId xmlns:a16="http://schemas.microsoft.com/office/drawing/2014/main" id="{D53BF3D7-E19B-7517-722C-F726CA77C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6607" y="2627645"/>
            <a:ext cx="2515854" cy="251585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E810051-47C3-240A-0143-4B9444B99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Life TETIDE</a:t>
            </a:r>
            <a:br>
              <a:rPr lang="it-IT" dirty="0">
                <a:latin typeface="Avenir Next LT Pro" panose="020B0504020202020204" pitchFamily="34" charset="0"/>
              </a:rPr>
            </a:br>
            <a:r>
              <a:rPr lang="en-US" sz="2200" b="1" dirty="0">
                <a:latin typeface="Avenir Next LT Pro" panose="020B0504020202020204" pitchFamily="34" charset="0"/>
              </a:rPr>
              <a:t>T</a:t>
            </a:r>
            <a:r>
              <a:rPr lang="en-US" sz="2200" dirty="0">
                <a:latin typeface="Avenir Next LT Pro" panose="020B0504020202020204" pitchFamily="34" charset="0"/>
              </a:rPr>
              <a:t>urning </a:t>
            </a:r>
            <a:r>
              <a:rPr lang="en-US" sz="2200" b="1" dirty="0">
                <a:latin typeface="Avenir Next LT Pro" panose="020B0504020202020204" pitchFamily="34" charset="0"/>
              </a:rPr>
              <a:t>E</a:t>
            </a:r>
            <a:r>
              <a:rPr lang="en-US" sz="2200" dirty="0">
                <a:latin typeface="Avenir Next LT Pro" panose="020B0504020202020204" pitchFamily="34" charset="0"/>
              </a:rPr>
              <a:t>radication </a:t>
            </a:r>
            <a:r>
              <a:rPr lang="en-US" sz="2200" b="1" dirty="0">
                <a:latin typeface="Avenir Next LT Pro" panose="020B0504020202020204" pitchFamily="34" charset="0"/>
              </a:rPr>
              <a:t>T</a:t>
            </a:r>
            <a:r>
              <a:rPr lang="en-US" sz="2200" dirty="0">
                <a:latin typeface="Avenir Next LT Pro" panose="020B0504020202020204" pitchFamily="34" charset="0"/>
              </a:rPr>
              <a:t>argets </a:t>
            </a:r>
            <a:r>
              <a:rPr lang="en-US" sz="2200" b="1" dirty="0">
                <a:latin typeface="Avenir Next LT Pro" panose="020B0504020202020204" pitchFamily="34" charset="0"/>
              </a:rPr>
              <a:t>I</a:t>
            </a:r>
            <a:r>
              <a:rPr lang="en-US" sz="2200" dirty="0">
                <a:latin typeface="Avenir Next LT Pro" panose="020B0504020202020204" pitchFamily="34" charset="0"/>
              </a:rPr>
              <a:t>nto </a:t>
            </a:r>
            <a:r>
              <a:rPr lang="en-US" sz="2200" b="1" dirty="0">
                <a:latin typeface="Avenir Next LT Pro" panose="020B0504020202020204" pitchFamily="34" charset="0"/>
              </a:rPr>
              <a:t>D</a:t>
            </a:r>
            <a:r>
              <a:rPr lang="en-US" sz="2200" dirty="0">
                <a:latin typeface="Avenir Next LT Pro" panose="020B0504020202020204" pitchFamily="34" charset="0"/>
              </a:rPr>
              <a:t>urable </a:t>
            </a:r>
            <a:r>
              <a:rPr lang="en-US" sz="2200" b="1" dirty="0">
                <a:latin typeface="Avenir Next LT Pro" panose="020B0504020202020204" pitchFamily="34" charset="0"/>
              </a:rPr>
              <a:t>E</a:t>
            </a:r>
            <a:r>
              <a:rPr lang="en-US" sz="2200" dirty="0">
                <a:latin typeface="Avenir Next LT Pro" panose="020B0504020202020204" pitchFamily="34" charset="0"/>
              </a:rPr>
              <a:t>ffects</a:t>
            </a:r>
            <a:br>
              <a:rPr lang="en-US" sz="2200" dirty="0">
                <a:latin typeface="Avenir Next LT Pro" panose="020B0504020202020204" pitchFamily="34" charset="0"/>
              </a:rPr>
            </a:br>
            <a:endParaRPr lang="it-IT" sz="2200" dirty="0">
              <a:latin typeface="Avenir Next LT Pro" panose="020B05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3E1E65-D1C1-FFC4-F803-06577D10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13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B0B4779-C3C8-BCA4-108F-8C23547212E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  <a:noFill/>
        </p:spPr>
      </p:pic>
      <p:pic>
        <p:nvPicPr>
          <p:cNvPr id="10" name="Immagine 9" descr="Immagine che contiene uccello, uccello acquatico, becco, procellariformi&#10;&#10;Il contenuto generato dall'IA potrebbe non essere corretto.">
            <a:extLst>
              <a:ext uri="{FF2B5EF4-FFF2-40B4-BE49-F238E27FC236}">
                <a16:creationId xmlns:a16="http://schemas.microsoft.com/office/drawing/2014/main" id="{7C2CE3F2-0D36-1722-40A6-16EE6BC43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42" b="90000" l="10000" r="90000">
                        <a14:foregroundMark x1="31875" y1="8542" x2="31875" y2="8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6850" y="3103365"/>
            <a:ext cx="2515854" cy="2515854"/>
          </a:xfrm>
          <a:prstGeom prst="rect">
            <a:avLst/>
          </a:prstGeom>
        </p:spPr>
      </p:pic>
      <p:pic>
        <p:nvPicPr>
          <p:cNvPr id="14" name="Immagine 13" descr="Immagine che contiene uccello, uccello acquatico, aria aperta, becco&#10;&#10;Il contenuto generato dall'IA potrebbe non essere corretto.">
            <a:extLst>
              <a:ext uri="{FF2B5EF4-FFF2-40B4-BE49-F238E27FC236}">
                <a16:creationId xmlns:a16="http://schemas.microsoft.com/office/drawing/2014/main" id="{510E2D3D-661B-763E-F041-34282E5E69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5625" y1="32708" x2="15625" y2="32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745" y="2502015"/>
            <a:ext cx="3156509" cy="31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4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1BB37F8B-5A95-206C-ED0E-D01353943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352553F-49F3-2E27-9747-EBF32C54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217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>
                <a:solidFill>
                  <a:schemeClr val="bg1"/>
                </a:solidFill>
                <a:latin typeface="Avenir Next LT Pro" panose="020B0504020202020204" pitchFamily="34" charset="0"/>
              </a:rPr>
              <a:t>Ratto nero</a:t>
            </a:r>
            <a:br>
              <a:rPr lang="it-IT" i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it-IT" sz="22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Rattus </a:t>
            </a:r>
            <a:r>
              <a:rPr lang="it-IT" sz="2200" i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rattus</a:t>
            </a:r>
            <a:endParaRPr lang="it-IT" sz="22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FE31A3-1A62-E194-E5F5-D89BBE98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14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A7A3341-490A-AEA2-9856-44ADD588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174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3626D-A137-E05A-70BF-B261B3342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>
            <a:extLst>
              <a:ext uri="{FF2B5EF4-FFF2-40B4-BE49-F238E27FC236}">
                <a16:creationId xmlns:a16="http://schemas.microsoft.com/office/drawing/2014/main" id="{F347627F-9E85-3014-8C88-2681E27DFB25}"/>
              </a:ext>
            </a:extLst>
          </p:cNvPr>
          <p:cNvGrpSpPr/>
          <p:nvPr/>
        </p:nvGrpSpPr>
        <p:grpSpPr>
          <a:xfrm>
            <a:off x="2705303" y="0"/>
            <a:ext cx="6340744" cy="5143500"/>
            <a:chOff x="1971304" y="0"/>
            <a:chExt cx="6340744" cy="5143500"/>
          </a:xfrm>
        </p:grpSpPr>
        <p:pic>
          <p:nvPicPr>
            <p:cNvPr id="7" name="Immagine 6" descr="Immagine che contiene testo, mappa, atlante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38CEC9C4-67D9-3EEC-8773-2FC409808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1304" y="0"/>
              <a:ext cx="6340744" cy="5143500"/>
            </a:xfrm>
            <a:prstGeom prst="rect">
              <a:avLst/>
            </a:prstGeom>
          </p:spPr>
        </p:pic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045B4E5-5004-60C5-A386-D702FE5DC68E}"/>
                </a:ext>
              </a:extLst>
            </p:cNvPr>
            <p:cNvSpPr/>
            <p:nvPr/>
          </p:nvSpPr>
          <p:spPr>
            <a:xfrm>
              <a:off x="3536987" y="2992581"/>
              <a:ext cx="1027063" cy="77189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venir Next LT Pro" panose="020B0504020202020204" pitchFamily="34" charset="0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ADBEC3D8-B3B3-F44A-14E2-10CB3A49A43B}"/>
                </a:ext>
              </a:extLst>
            </p:cNvPr>
            <p:cNvSpPr/>
            <p:nvPr/>
          </p:nvSpPr>
          <p:spPr>
            <a:xfrm>
              <a:off x="4120737" y="3705792"/>
              <a:ext cx="1245537" cy="64633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venir Next LT Pro" panose="020B0504020202020204" pitchFamily="34" charset="0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AF3701AA-3C16-E3DA-A8F3-D6D3F231684C}"/>
                </a:ext>
              </a:extLst>
            </p:cNvPr>
            <p:cNvSpPr/>
            <p:nvPr/>
          </p:nvSpPr>
          <p:spPr>
            <a:xfrm>
              <a:off x="6061197" y="4085113"/>
              <a:ext cx="1027064" cy="52557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venir Next LT Pro" panose="020B0504020202020204" pitchFamily="34" charset="0"/>
              </a:endParaRP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2E8868B6-2F47-9135-1660-91C9DB48C802}"/>
                </a:ext>
              </a:extLst>
            </p:cNvPr>
            <p:cNvSpPr/>
            <p:nvPr/>
          </p:nvSpPr>
          <p:spPr>
            <a:xfrm>
              <a:off x="4616713" y="2370960"/>
              <a:ext cx="316970" cy="31697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venir Next LT Pro" panose="020B0504020202020204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D34DC5A-D75C-F597-A427-EB985C6A8273}"/>
                </a:ext>
              </a:extLst>
            </p:cNvPr>
            <p:cNvSpPr txBox="1"/>
            <p:nvPr/>
          </p:nvSpPr>
          <p:spPr>
            <a:xfrm>
              <a:off x="4819125" y="2867754"/>
              <a:ext cx="1095043" cy="646331"/>
            </a:xfrm>
            <a:prstGeom prst="rect">
              <a:avLst/>
            </a:prstGeom>
            <a:noFill/>
            <a:ln cap="rnd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Cerboli e</a:t>
              </a:r>
            </a:p>
            <a:p>
              <a:r>
                <a:rPr lang="it-IT" dirty="0"/>
                <a:t>Palmaiola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C1EC0A46-1734-08EF-18CE-ED814E4EAFBF}"/>
                </a:ext>
              </a:extLst>
            </p:cNvPr>
            <p:cNvCxnSpPr>
              <a:cxnSpLocks/>
            </p:cNvCxnSpPr>
            <p:nvPr/>
          </p:nvCxnSpPr>
          <p:spPr>
            <a:xfrm>
              <a:off x="4933683" y="2635498"/>
              <a:ext cx="259644" cy="2908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38393A7-885E-76CA-17E4-A8A6E287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6698" y="1229346"/>
            <a:ext cx="5143500" cy="1507869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Life TETIDE</a:t>
            </a:r>
            <a:br>
              <a:rPr lang="it-IT" sz="4000" dirty="0">
                <a:latin typeface="Avenir Next LT Pro" panose="020B0504020202020204" pitchFamily="34" charset="0"/>
              </a:rPr>
            </a:br>
            <a:r>
              <a:rPr lang="it-IT" sz="4000" dirty="0">
                <a:latin typeface="Avenir Next LT Pro" panose="020B0504020202020204" pitchFamily="34" charset="0"/>
              </a:rPr>
              <a:t>PNAT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2CF379-3357-EF48-6F75-A6E33719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15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E836EF-C4DF-6003-911B-1B666741C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D2657E7A-8B0F-31C7-40A4-5E43D49EC32D}"/>
              </a:ext>
            </a:extLst>
          </p:cNvPr>
          <p:cNvGrpSpPr/>
          <p:nvPr/>
        </p:nvGrpSpPr>
        <p:grpSpPr>
          <a:xfrm>
            <a:off x="423965" y="2414239"/>
            <a:ext cx="1937154" cy="1937154"/>
            <a:chOff x="897852" y="2791392"/>
            <a:chExt cx="2570910" cy="2570910"/>
          </a:xfrm>
        </p:grpSpPr>
        <p:pic>
          <p:nvPicPr>
            <p:cNvPr id="31" name="Elemento grafico 30" descr="Nave da crociera con riempimento a tinta unita">
              <a:extLst>
                <a:ext uri="{FF2B5EF4-FFF2-40B4-BE49-F238E27FC236}">
                  <a16:creationId xmlns:a16="http://schemas.microsoft.com/office/drawing/2014/main" id="{C29DE40F-A93D-735F-C969-B95FB442A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7852" y="2791392"/>
              <a:ext cx="2570910" cy="2570910"/>
            </a:xfrm>
            <a:prstGeom prst="rect">
              <a:avLst/>
            </a:prstGeom>
          </p:spPr>
        </p:pic>
        <p:pic>
          <p:nvPicPr>
            <p:cNvPr id="35" name="Elemento grafico 34" descr="Topo contorno">
              <a:extLst>
                <a:ext uri="{FF2B5EF4-FFF2-40B4-BE49-F238E27FC236}">
                  <a16:creationId xmlns:a16="http://schemas.microsoft.com/office/drawing/2014/main" id="{815263AA-AA71-C58B-1FEF-763D0B0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79336" y="304114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082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C7E9-A849-0DFE-F7A2-86A1A3040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433E0-2799-3B3A-80DF-3D1868C5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Life TETIDE - PNAT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D191BE-CBD2-A159-3BE7-F2342AD81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6566"/>
            <a:ext cx="8229600" cy="3394472"/>
          </a:xfrm>
        </p:spPr>
        <p:txBody>
          <a:bodyPr numCol="2">
            <a:normAutofit/>
          </a:bodyPr>
          <a:lstStyle/>
          <a:p>
            <a:r>
              <a:rPr lang="it-IT" sz="2400" dirty="0">
                <a:latin typeface="Avenir Next LT Pro" panose="020B0504020202020204" pitchFamily="34" charset="0"/>
              </a:rPr>
              <a:t>‘’</a:t>
            </a:r>
            <a:r>
              <a:rPr lang="it-IT" sz="2400" dirty="0" err="1">
                <a:latin typeface="Avenir Next LT Pro" panose="020B0504020202020204" pitchFamily="34" charset="0"/>
              </a:rPr>
              <a:t>Pre</a:t>
            </a:r>
            <a:r>
              <a:rPr lang="it-IT" sz="2400" dirty="0">
                <a:latin typeface="Avenir Next LT Pro" panose="020B0504020202020204" pitchFamily="34" charset="0"/>
              </a:rPr>
              <a:t>-frontiera’’: controllo ai porti di </a:t>
            </a:r>
            <a:r>
              <a:rPr lang="it-IT" sz="2400" b="1" dirty="0">
                <a:latin typeface="Avenir Next LT Pro" panose="020B0504020202020204" pitchFamily="34" charset="0"/>
              </a:rPr>
              <a:t>partenza</a:t>
            </a:r>
          </a:p>
          <a:p>
            <a:endParaRPr lang="it-IT" sz="2400" dirty="0">
              <a:latin typeface="Avenir Next LT Pro" panose="020B0504020202020204" pitchFamily="34" charset="0"/>
            </a:endParaRPr>
          </a:p>
          <a:p>
            <a:endParaRPr lang="it-IT" sz="2400" dirty="0">
              <a:latin typeface="Avenir Next LT Pro" panose="020B0504020202020204" pitchFamily="34" charset="0"/>
            </a:endParaRPr>
          </a:p>
          <a:p>
            <a:endParaRPr lang="it-IT" sz="2400" dirty="0">
              <a:latin typeface="Avenir Next LT Pro" panose="020B0504020202020204" pitchFamily="34" charset="0"/>
            </a:endParaRPr>
          </a:p>
          <a:p>
            <a:endParaRPr lang="it-IT" sz="2400" dirty="0">
              <a:latin typeface="Avenir Next LT Pro" panose="020B0504020202020204" pitchFamily="34" charset="0"/>
            </a:endParaRPr>
          </a:p>
          <a:p>
            <a:endParaRPr lang="it-IT" sz="2400" dirty="0">
              <a:latin typeface="Avenir Next LT Pro" panose="020B0504020202020204" pitchFamily="34" charset="0"/>
            </a:endParaRPr>
          </a:p>
          <a:p>
            <a:r>
              <a:rPr lang="it-IT" sz="2400" dirty="0">
                <a:latin typeface="Avenir Next LT Pro" panose="020B0504020202020204" pitchFamily="34" charset="0"/>
              </a:rPr>
              <a:t>Alla frontiera: </a:t>
            </a:r>
            <a:r>
              <a:rPr lang="it-IT" sz="2400" b="1" dirty="0" err="1">
                <a:latin typeface="Avenir Next LT Pro" panose="020B0504020202020204" pitchFamily="34" charset="0"/>
              </a:rPr>
              <a:t>rat-guard</a:t>
            </a:r>
            <a:r>
              <a:rPr lang="it-IT" sz="2400" dirty="0">
                <a:latin typeface="Avenir Next LT Pro" panose="020B0504020202020204" pitchFamily="34" charset="0"/>
              </a:rPr>
              <a:t> e postazioni a bordo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CE8478-6332-01FB-80F5-12965D6F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16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A8124D-D299-F310-4E9B-92DEEC554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205979"/>
            <a:ext cx="1027063" cy="762651"/>
          </a:xfrm>
          <a:prstGeom prst="rect">
            <a:avLst/>
          </a:prstGeom>
        </p:spPr>
      </p:pic>
      <p:pic>
        <p:nvPicPr>
          <p:cNvPr id="20" name="Immagine 19" descr="Immagine che contiene aria aperta, mare, acqua, nave&#10;&#10;Il contenuto generato dall'IA potrebbe non essere corretto.">
            <a:extLst>
              <a:ext uri="{FF2B5EF4-FFF2-40B4-BE49-F238E27FC236}">
                <a16:creationId xmlns:a16="http://schemas.microsoft.com/office/drawing/2014/main" id="{D1C533DE-C2FB-8E31-5CE9-4CD2E2DE61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5" b="11319"/>
          <a:stretch>
            <a:fillRect/>
          </a:stretch>
        </p:blipFill>
        <p:spPr>
          <a:xfrm>
            <a:off x="1036291" y="1965608"/>
            <a:ext cx="2791554" cy="2971914"/>
          </a:xfrm>
          <a:prstGeom prst="roundRect">
            <a:avLst/>
          </a:prstGeom>
        </p:spPr>
      </p:pic>
      <p:pic>
        <p:nvPicPr>
          <p:cNvPr id="21" name="Immagine 20" descr="Immagine che contiene acqua, barca, nave, aria aperta&#10;&#10;Il contenuto generato dall'IA potrebbe non essere corretto.">
            <a:extLst>
              <a:ext uri="{FF2B5EF4-FFF2-40B4-BE49-F238E27FC236}">
                <a16:creationId xmlns:a16="http://schemas.microsoft.com/office/drawing/2014/main" id="{60187F19-CE25-DE44-B6B6-87B5235D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43" t="6616" r="17243" b="23636"/>
          <a:stretch>
            <a:fillRect/>
          </a:stretch>
        </p:blipFill>
        <p:spPr>
          <a:xfrm>
            <a:off x="5157423" y="1965607"/>
            <a:ext cx="2791554" cy="297191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0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100A8-0AFB-104F-77C5-8EF9C27A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EEEB83-9962-BAB2-BCA5-08BF50A5F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Life TETIDE - PNAT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6BE4E7-58FE-CE36-C61E-96740EFAB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51" y="1200151"/>
            <a:ext cx="4296867" cy="3394472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Avenir Next LT Pro" panose="020B0504020202020204" pitchFamily="34" charset="0"/>
              </a:rPr>
              <a:t>Post-frontiera</a:t>
            </a: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  </a:t>
            </a:r>
            <a:r>
              <a:rPr lang="it-IT" sz="2200" b="1" dirty="0">
                <a:latin typeface="Avenir Next LT Pro" panose="020B0504020202020204" pitchFamily="34" charset="0"/>
              </a:rPr>
              <a:t>rete</a:t>
            </a:r>
            <a:r>
              <a:rPr lang="it-IT" sz="2200" dirty="0">
                <a:latin typeface="Avenir Next LT Pro" panose="020B0504020202020204" pitchFamily="34" charset="0"/>
              </a:rPr>
              <a:t> di dispositivi</a:t>
            </a: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</a:rPr>
              <a:t>                 +</a:t>
            </a: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</a:rPr>
              <a:t> </a:t>
            </a: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     </a:t>
            </a:r>
            <a:r>
              <a:rPr lang="it-IT" sz="2200" b="1" dirty="0">
                <a:latin typeface="Avenir Next LT Pro" panose="020B0504020202020204" pitchFamily="34" charset="0"/>
              </a:rPr>
              <a:t>monitoraggio</a:t>
            </a:r>
          </a:p>
          <a:p>
            <a:pPr marL="0" indent="0">
              <a:buNone/>
            </a:pPr>
            <a:endParaRPr lang="it-IT" sz="2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  </a:t>
            </a: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collaborazioni</a:t>
            </a: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 con locali 	e portatori di interesse</a:t>
            </a:r>
            <a:endParaRPr lang="it-IT" sz="2200" dirty="0">
              <a:latin typeface="Avenir Next LT Pro" panose="020B05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4E32F3-9BEC-1E7B-231E-3C22E360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17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B24487-CEC8-F430-E949-9796AE5EB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pic>
        <p:nvPicPr>
          <p:cNvPr id="17" name="Immagine 16" descr="Immagine che contiene aria aperta, albero, pianta, terreno&#10;&#10;Il contenuto generato dall'IA potrebbe non essere corretto.">
            <a:extLst>
              <a:ext uri="{FF2B5EF4-FFF2-40B4-BE49-F238E27FC236}">
                <a16:creationId xmlns:a16="http://schemas.microsoft.com/office/drawing/2014/main" id="{2642BC84-BEDF-E12D-69DD-2D043758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61" t="13566" b="16715"/>
          <a:stretch>
            <a:fillRect/>
          </a:stretch>
        </p:blipFill>
        <p:spPr>
          <a:xfrm>
            <a:off x="6870989" y="1063229"/>
            <a:ext cx="2133600" cy="2202788"/>
          </a:xfrm>
          <a:prstGeom prst="roundRect">
            <a:avLst/>
          </a:prstGeom>
        </p:spPr>
      </p:pic>
      <p:pic>
        <p:nvPicPr>
          <p:cNvPr id="11" name="Immagine 10" descr="Immagine che contiene aria aperta, cielo, terreno, pneumatico&#10;&#10;Il contenuto generato dall'IA potrebbe non essere corretto.">
            <a:extLst>
              <a:ext uri="{FF2B5EF4-FFF2-40B4-BE49-F238E27FC236}">
                <a16:creationId xmlns:a16="http://schemas.microsoft.com/office/drawing/2014/main" id="{495A5F38-108A-9E71-0715-26327EA830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43" t="42950" r="23528" b="15291"/>
          <a:stretch>
            <a:fillRect/>
          </a:stretch>
        </p:blipFill>
        <p:spPr>
          <a:xfrm>
            <a:off x="4252125" y="2119523"/>
            <a:ext cx="2772034" cy="29215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58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143C4-5D47-F2D1-B16F-B55FCBDAA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336D26-A7C3-2695-4C0C-95AD666E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Life TETIDE - PNAT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FE2D91-2C2B-2355-5E08-32C44438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18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24640E-AC16-E1F0-FE79-42D085AA3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205979"/>
            <a:ext cx="1027063" cy="762651"/>
          </a:xfrm>
          <a:prstGeom prst="rect">
            <a:avLst/>
          </a:prstGeom>
        </p:spPr>
      </p:pic>
      <p:pic>
        <p:nvPicPr>
          <p:cNvPr id="10" name="Immagine 9" descr="Immagine che contiene aria aperta, cielo, pianta, arco&#10;&#10;Il contenuto generato dall'IA potrebbe non essere corretto.">
            <a:extLst>
              <a:ext uri="{FF2B5EF4-FFF2-40B4-BE49-F238E27FC236}">
                <a16:creationId xmlns:a16="http://schemas.microsoft.com/office/drawing/2014/main" id="{B1C98B56-54F6-8E5B-8052-A79E3172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57" t="57581" r="14431" b="9087"/>
          <a:stretch>
            <a:fillRect/>
          </a:stretch>
        </p:blipFill>
        <p:spPr>
          <a:xfrm>
            <a:off x="3402069" y="2594459"/>
            <a:ext cx="2494381" cy="2343062"/>
          </a:xfrm>
          <a:prstGeom prst="roundRect">
            <a:avLst/>
          </a:prstGeom>
        </p:spPr>
      </p:pic>
      <p:pic>
        <p:nvPicPr>
          <p:cNvPr id="15" name="Immagine 14" descr="Immagine che contiene aria aperta, persona, albero, vestiti&#10;&#10;Il contenuto generato dall'IA potrebbe non essere corretto.">
            <a:extLst>
              <a:ext uri="{FF2B5EF4-FFF2-40B4-BE49-F238E27FC236}">
                <a16:creationId xmlns:a16="http://schemas.microsoft.com/office/drawing/2014/main" id="{B0794A8B-8D69-76D9-727D-30215BC0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255"/>
          <a:stretch>
            <a:fillRect/>
          </a:stretch>
        </p:blipFill>
        <p:spPr>
          <a:xfrm>
            <a:off x="5610366" y="1200151"/>
            <a:ext cx="2494381" cy="3217569"/>
          </a:xfrm>
          <a:prstGeom prst="round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04B9490-67AA-0F9A-A488-03CC2E6A93B6}"/>
              </a:ext>
            </a:extLst>
          </p:cNvPr>
          <p:cNvSpPr txBox="1">
            <a:spLocks/>
          </p:cNvSpPr>
          <p:nvPr/>
        </p:nvSpPr>
        <p:spPr>
          <a:xfrm>
            <a:off x="0" y="1200151"/>
            <a:ext cx="4296867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>
                <a:latin typeface="Avenir Next LT Pro" panose="020B0504020202020204" pitchFamily="34" charset="0"/>
              </a:rPr>
              <a:t>Una buon sistema di </a:t>
            </a:r>
            <a:r>
              <a:rPr lang="it-IT" sz="2200" i="1" dirty="0">
                <a:latin typeface="Avenir Next LT Pro" panose="020B0504020202020204" pitchFamily="34" charset="0"/>
              </a:rPr>
              <a:t>biosicurezza post-frontiera</a:t>
            </a:r>
          </a:p>
          <a:p>
            <a:endParaRPr lang="it-IT" sz="2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	rilevamento </a:t>
            </a: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precoce</a:t>
            </a:r>
          </a:p>
          <a:p>
            <a:pPr marL="0" indent="0">
              <a:buNone/>
            </a:pP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	</a:t>
            </a: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e risposta </a:t>
            </a: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rapida</a:t>
            </a:r>
            <a:endParaRPr lang="it-IT" sz="2200" b="1" dirty="0">
              <a:latin typeface="Avenir Next LT Pro" panose="020B0504020202020204" pitchFamily="34" charset="0"/>
            </a:endParaRPr>
          </a:p>
          <a:p>
            <a:endParaRPr lang="it-IT" sz="2200" dirty="0">
              <a:latin typeface="Avenir Next LT Pro" panose="020B0504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  </a:t>
            </a:r>
            <a:endParaRPr lang="it-IT" sz="2200" dirty="0">
              <a:latin typeface="Avenir Next LT Pro" panose="020B0504020202020204" pitchFamily="34" charset="0"/>
            </a:endParaRPr>
          </a:p>
        </p:txBody>
      </p:sp>
      <p:pic>
        <p:nvPicPr>
          <p:cNvPr id="11" name="Elemento grafico 10" descr="Freccia a destra con riempimento a tinta unita">
            <a:extLst>
              <a:ext uri="{FF2B5EF4-FFF2-40B4-BE49-F238E27FC236}">
                <a16:creationId xmlns:a16="http://schemas.microsoft.com/office/drawing/2014/main" id="{53670846-B8B8-6E0B-8E24-6130261F8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567008" y="1945216"/>
            <a:ext cx="439929" cy="4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96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3F755-DECE-286C-7ECF-E3BC45E5B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0E84FF-A24C-8B34-6C93-FB85E77A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19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0028815-EC19-961C-02AE-64E94CEAF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12" y="152512"/>
            <a:ext cx="696939" cy="517516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8AFFA512-D6BC-C4D0-BC3C-39247994FBC4}"/>
              </a:ext>
            </a:extLst>
          </p:cNvPr>
          <p:cNvGrpSpPr/>
          <p:nvPr/>
        </p:nvGrpSpPr>
        <p:grpSpPr>
          <a:xfrm>
            <a:off x="318109" y="131120"/>
            <a:ext cx="5645492" cy="2030350"/>
            <a:chOff x="615170" y="477474"/>
            <a:chExt cx="4871230" cy="1751894"/>
          </a:xfrm>
        </p:grpSpPr>
        <p:pic>
          <p:nvPicPr>
            <p:cNvPr id="22" name="Immagine 21" descr="Immagine che contiene schermata, World, mappa, testo&#10;&#10;Il contenuto generato dall'IA potrebbe non essere corretto.">
              <a:extLst>
                <a:ext uri="{FF2B5EF4-FFF2-40B4-BE49-F238E27FC236}">
                  <a16:creationId xmlns:a16="http://schemas.microsoft.com/office/drawing/2014/main" id="{E0A74678-0D49-0F49-EB8A-418AE6C20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170" y="477474"/>
              <a:ext cx="4143778" cy="1751894"/>
            </a:xfrm>
            <a:prstGeom prst="round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3F16F08-E995-DAA7-363F-B05E14FD900F}"/>
                </a:ext>
              </a:extLst>
            </p:cNvPr>
            <p:cNvSpPr txBox="1"/>
            <p:nvPr/>
          </p:nvSpPr>
          <p:spPr>
            <a:xfrm>
              <a:off x="3657600" y="1288038"/>
              <a:ext cx="1828800" cy="408623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Pianosa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E60A033-6C8A-676D-6ECD-F1D579750D07}"/>
              </a:ext>
            </a:extLst>
          </p:cNvPr>
          <p:cNvGrpSpPr/>
          <p:nvPr/>
        </p:nvGrpSpPr>
        <p:grpSpPr>
          <a:xfrm>
            <a:off x="318110" y="2260958"/>
            <a:ext cx="4756390" cy="2594474"/>
            <a:chOff x="107951" y="2332460"/>
            <a:chExt cx="4965700" cy="2708647"/>
          </a:xfrm>
        </p:grpSpPr>
        <p:pic>
          <p:nvPicPr>
            <p:cNvPr id="11" name="Immagine 10" descr="Immagine che contiene Terra, mappa, testo, aereo&#10;&#10;Il contenuto generato dall'IA potrebbe non essere corretto.">
              <a:extLst>
                <a:ext uri="{FF2B5EF4-FFF2-40B4-BE49-F238E27FC236}">
                  <a16:creationId xmlns:a16="http://schemas.microsoft.com/office/drawing/2014/main" id="{B6E0FB37-55B4-A106-1908-981B7CA62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1809"/>
            <a:stretch>
              <a:fillRect/>
            </a:stretch>
          </p:blipFill>
          <p:spPr>
            <a:xfrm>
              <a:off x="107951" y="2332460"/>
              <a:ext cx="4965700" cy="2708647"/>
            </a:xfrm>
            <a:prstGeom prst="round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3CD191E-960F-2EF4-5978-B39C3C9D1194}"/>
                </a:ext>
              </a:extLst>
            </p:cNvPr>
            <p:cNvSpPr txBox="1"/>
            <p:nvPr/>
          </p:nvSpPr>
          <p:spPr>
            <a:xfrm>
              <a:off x="164320" y="2538644"/>
              <a:ext cx="1828800" cy="408623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Giannutri</a:t>
              </a:r>
            </a:p>
          </p:txBody>
        </p: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B04E2621-B3A5-0505-4F85-15F5A5142BE3}"/>
              </a:ext>
            </a:extLst>
          </p:cNvPr>
          <p:cNvSpPr txBox="1">
            <a:spLocks/>
          </p:cNvSpPr>
          <p:nvPr/>
        </p:nvSpPr>
        <p:spPr>
          <a:xfrm>
            <a:off x="5279348" y="468528"/>
            <a:ext cx="2989264" cy="1507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4000" dirty="0">
                <a:latin typeface="Avenir Next LT Pro" panose="020B0504020202020204" pitchFamily="34" charset="0"/>
              </a:rPr>
              <a:t>Life TETIDE</a:t>
            </a:r>
            <a:br>
              <a:rPr lang="it-IT" sz="4000" dirty="0">
                <a:latin typeface="Avenir Next LT Pro" panose="020B0504020202020204" pitchFamily="34" charset="0"/>
              </a:rPr>
            </a:br>
            <a:r>
              <a:rPr lang="it-IT" sz="4000" dirty="0">
                <a:latin typeface="Avenir Next LT Pro" panose="020B0504020202020204" pitchFamily="34" charset="0"/>
              </a:rPr>
              <a:t>PNAT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CFF9C6A-B12E-D026-5F7A-75EAA61EAFB4}"/>
              </a:ext>
            </a:extLst>
          </p:cNvPr>
          <p:cNvGrpSpPr/>
          <p:nvPr/>
        </p:nvGrpSpPr>
        <p:grpSpPr>
          <a:xfrm>
            <a:off x="5214049" y="2258616"/>
            <a:ext cx="3185295" cy="2596815"/>
            <a:chOff x="5247115" y="1356939"/>
            <a:chExt cx="3181400" cy="2593640"/>
          </a:xfrm>
        </p:grpSpPr>
        <p:pic>
          <p:nvPicPr>
            <p:cNvPr id="9" name="Immagine 8" descr="Immagine che contiene mapp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2EF842BE-D46A-4CE4-06A6-6F89676A1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638" r="18251"/>
            <a:stretch>
              <a:fillRect/>
            </a:stretch>
          </p:blipFill>
          <p:spPr>
            <a:xfrm>
              <a:off x="5247115" y="1356939"/>
              <a:ext cx="3181400" cy="2593640"/>
            </a:xfrm>
            <a:prstGeom prst="round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1E5E7B0-7DE8-5818-C3BA-620880482F40}"/>
                </a:ext>
              </a:extLst>
            </p:cNvPr>
            <p:cNvSpPr txBox="1"/>
            <p:nvPr/>
          </p:nvSpPr>
          <p:spPr>
            <a:xfrm>
              <a:off x="5247115" y="2264480"/>
              <a:ext cx="1828800" cy="408623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Montecristo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495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ria aperta, persona, vestiti, cielo&#10;&#10;Il contenuto generato dall'IA potrebbe non essere corretto.">
            <a:extLst>
              <a:ext uri="{FF2B5EF4-FFF2-40B4-BE49-F238E27FC236}">
                <a16:creationId xmlns:a16="http://schemas.microsoft.com/office/drawing/2014/main" id="{AE808373-96D5-8E05-AF36-ADEFF28A22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8" r="1768"/>
          <a:stretch>
            <a:fillRect/>
          </a:stretch>
        </p:blipFill>
        <p:spPr>
          <a:xfrm flipH="1">
            <a:off x="0" y="0"/>
            <a:ext cx="5143499" cy="51434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  <a:softEdge rad="0"/>
          </a:effectLst>
        </p:spPr>
      </p:pic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2</a:t>
            </a:fld>
            <a:endParaRPr lang="it-IT" dirty="0">
              <a:latin typeface="Avenir Next LT Pro" panose="020B05040202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4303893"/>
            <a:ext cx="1027063" cy="76265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2E3536-D2E2-E45E-A181-01708989A8DC}"/>
              </a:ext>
            </a:extLst>
          </p:cNvPr>
          <p:cNvSpPr txBox="1"/>
          <p:nvPr/>
        </p:nvSpPr>
        <p:spPr>
          <a:xfrm>
            <a:off x="5812403" y="338916"/>
            <a:ext cx="287439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i="1" dirty="0">
                <a:latin typeface="Avenir Next LT Pro" panose="020B0504020202020204" pitchFamily="34" charset="0"/>
              </a:rPr>
              <a:t>Portoferraio, 2.12.2025</a:t>
            </a: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dirty="0">
              <a:latin typeface="Avenir Next LT Pro" panose="020B0504020202020204" pitchFamily="34" charset="0"/>
            </a:endParaRPr>
          </a:p>
          <a:p>
            <a:pPr algn="r"/>
            <a:endParaRPr lang="it-IT" b="1" dirty="0">
              <a:latin typeface="Avenir Next LT Pro" panose="020B0504020202020204" pitchFamily="34" charset="0"/>
            </a:endParaRPr>
          </a:p>
          <a:p>
            <a:pPr algn="r"/>
            <a:r>
              <a:rPr lang="it-IT" b="1" dirty="0">
                <a:latin typeface="Avenir Next LT Pro" panose="020B0504020202020204" pitchFamily="34" charset="0"/>
              </a:rPr>
              <a:t>Marco Morbidelli</a:t>
            </a:r>
          </a:p>
          <a:p>
            <a:pPr algn="r"/>
            <a:r>
              <a:rPr lang="it-IT" dirty="0">
                <a:latin typeface="Avenir Next LT Pro" panose="020B0504020202020204" pitchFamily="34" charset="0"/>
              </a:rPr>
              <a:t>Zoologo – Life TETIDE</a:t>
            </a:r>
          </a:p>
          <a:p>
            <a:pPr algn="r"/>
            <a:r>
              <a:rPr lang="it-IT" sz="1600" dirty="0">
                <a:latin typeface="Avenir Next LT Pro" panose="020B0504020202020204" pitchFamily="34" charset="0"/>
              </a:rPr>
              <a:t>marcomorbi1@gmail.com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EB57FB-3ED6-C2CB-464F-928EC1D5ADEB}"/>
              </a:ext>
            </a:extLst>
          </p:cNvPr>
          <p:cNvSpPr txBox="1"/>
          <p:nvPr/>
        </p:nvSpPr>
        <p:spPr>
          <a:xfrm>
            <a:off x="5270500" y="1108357"/>
            <a:ext cx="3682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000" dirty="0">
                <a:solidFill>
                  <a:srgbClr val="00A1A3"/>
                </a:solidFill>
                <a:latin typeface="Avenir Next LT Pro" panose="020B0504020202020204" pitchFamily="34" charset="0"/>
              </a:rPr>
              <a:t>La </a:t>
            </a:r>
            <a:r>
              <a:rPr lang="it-IT" sz="3000" b="1" dirty="0">
                <a:solidFill>
                  <a:srgbClr val="00A1A3"/>
                </a:solidFill>
                <a:latin typeface="Avenir Next LT Pro" panose="020B0504020202020204" pitchFamily="34" charset="0"/>
              </a:rPr>
              <a:t>biosicurezza</a:t>
            </a:r>
            <a:r>
              <a:rPr lang="it-IT" sz="3000" dirty="0">
                <a:solidFill>
                  <a:srgbClr val="00A1A3"/>
                </a:solidFill>
                <a:latin typeface="Avenir Next LT Pro" panose="020B0504020202020204" pitchFamily="34" charset="0"/>
              </a:rPr>
              <a:t> quale pilastro per la prevenzione delle </a:t>
            </a:r>
            <a:r>
              <a:rPr lang="it-IT" sz="3000" i="1" dirty="0">
                <a:solidFill>
                  <a:srgbClr val="00A1A3"/>
                </a:solidFill>
                <a:latin typeface="Avenir Next LT Pro" panose="020B0504020202020204" pitchFamily="34" charset="0"/>
              </a:rPr>
              <a:t>invasioni biologiche</a:t>
            </a:r>
          </a:p>
          <a:p>
            <a:pPr algn="r"/>
            <a:endParaRPr lang="it-IT" sz="3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61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ED25E-E139-403E-392C-7589C2D91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688BDE-6C70-119A-4B9B-115678AAE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Considerazioni finali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931172-0493-033D-7945-95CF283F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50797"/>
            <a:ext cx="8229600" cy="3394472"/>
          </a:xfrm>
        </p:spPr>
        <p:txBody>
          <a:bodyPr numCol="2">
            <a:normAutofit/>
          </a:bodyPr>
          <a:lstStyle/>
          <a:p>
            <a:r>
              <a:rPr lang="it-IT" sz="2200" dirty="0">
                <a:latin typeface="Avenir Next LT Pro" panose="020B0504020202020204" pitchFamily="34" charset="0"/>
              </a:rPr>
              <a:t>Prevenzione alle invasioni</a:t>
            </a:r>
          </a:p>
          <a:p>
            <a:r>
              <a:rPr lang="it-IT" sz="2200" dirty="0">
                <a:latin typeface="Avenir Next LT Pro" panose="020B0504020202020204" pitchFamily="34" charset="0"/>
              </a:rPr>
              <a:t>Risparmio economico</a:t>
            </a:r>
          </a:p>
          <a:p>
            <a:r>
              <a:rPr lang="it-IT" sz="2200" dirty="0">
                <a:latin typeface="Avenir Next LT Pro" panose="020B0504020202020204" pitchFamily="34" charset="0"/>
              </a:rPr>
              <a:t>Opportunità per comunità locali</a:t>
            </a:r>
          </a:p>
          <a:p>
            <a:r>
              <a:rPr lang="it-IT" sz="2200" dirty="0">
                <a:latin typeface="Avenir Next LT Pro" panose="020B0504020202020204" pitchFamily="34" charset="0"/>
              </a:rPr>
              <a:t>Aumento della consapevolezza</a:t>
            </a:r>
          </a:p>
          <a:p>
            <a:endParaRPr lang="it-IT" sz="2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it-IT" sz="2200" dirty="0">
              <a:latin typeface="Avenir Next LT Pro" panose="020B0504020202020204" pitchFamily="34" charset="0"/>
            </a:endParaRPr>
          </a:p>
          <a:p>
            <a:r>
              <a:rPr lang="it-IT" sz="2200" dirty="0">
                <a:latin typeface="Avenir Next LT Pro" panose="020B0504020202020204" pitchFamily="34" charset="0"/>
              </a:rPr>
              <a:t>Non si può fare ovunque</a:t>
            </a:r>
          </a:p>
          <a:p>
            <a:r>
              <a:rPr lang="it-IT" sz="2200" dirty="0">
                <a:latin typeface="Avenir Next LT Pro" panose="020B0504020202020204" pitchFamily="34" charset="0"/>
              </a:rPr>
              <a:t>Serve collaborazione di molti</a:t>
            </a:r>
          </a:p>
          <a:p>
            <a:r>
              <a:rPr lang="it-IT" sz="2200" dirty="0">
                <a:latin typeface="Avenir Next LT Pro" panose="020B0504020202020204" pitchFamily="34" charset="0"/>
              </a:rPr>
              <a:t>Complessità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8074F2-B159-FABC-E6CA-6EAACD1C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20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E1C8E5-12C0-C035-A3A7-5B744F8F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pic>
        <p:nvPicPr>
          <p:cNvPr id="7" name="Elemento grafico 6" descr="Segno di spunta con riempimento a tinta unita">
            <a:extLst>
              <a:ext uri="{FF2B5EF4-FFF2-40B4-BE49-F238E27FC236}">
                <a16:creationId xmlns:a16="http://schemas.microsoft.com/office/drawing/2014/main" id="{7D9E3717-D60B-0AB8-A7A4-F811B4C2B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3600" y="1149813"/>
            <a:ext cx="914400" cy="914400"/>
          </a:xfrm>
          <a:prstGeom prst="rect">
            <a:avLst/>
          </a:prstGeom>
        </p:spPr>
      </p:pic>
      <p:pic>
        <p:nvPicPr>
          <p:cNvPr id="9" name="Elemento grafico 8" descr="Chiudi con riempimento a tinta unita">
            <a:extLst>
              <a:ext uri="{FF2B5EF4-FFF2-40B4-BE49-F238E27FC236}">
                <a16:creationId xmlns:a16="http://schemas.microsoft.com/office/drawing/2014/main" id="{38DCB0F1-F8A9-643F-2622-929C1F3F7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1498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4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F86BF-E04B-FE51-D0D0-6A67F73C2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D47EABD0-6E9D-BFB7-32CC-3901CD1D45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23D69">
              <a:alpha val="60000"/>
            </a:srgbClr>
          </a:solidFill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it-IT" sz="20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1" name="Segnaposto contenuto 10" descr="Immagine che contiene aria aperta, cielo, calzature, vestiti&#10;&#10;Il contenuto generato dall'IA potrebbe non essere corretto.">
            <a:extLst>
              <a:ext uri="{FF2B5EF4-FFF2-40B4-BE49-F238E27FC236}">
                <a16:creationId xmlns:a16="http://schemas.microsoft.com/office/drawing/2014/main" id="{5F2FB0CA-F13B-6DB5-912F-8417D2C9F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3452"/>
          <a:stretch>
            <a:fillRect/>
          </a:stretch>
        </p:blipFill>
        <p:spPr>
          <a:xfrm>
            <a:off x="3238501" y="-1168603"/>
            <a:ext cx="4235811" cy="6515303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F81DBB4-5F94-D6AD-A85C-6FB8F2C1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06916"/>
            <a:ext cx="8229600" cy="1577101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solidFill>
                  <a:schemeClr val="bg2"/>
                </a:solidFill>
                <a:latin typeface="Avenir Next LT Pro" panose="020B0504020202020204" pitchFamily="34" charset="0"/>
              </a:rPr>
              <a:t>Grazie per </a:t>
            </a:r>
            <a:br>
              <a:rPr lang="it-IT" dirty="0">
                <a:solidFill>
                  <a:schemeClr val="bg2"/>
                </a:solidFill>
                <a:latin typeface="Avenir Next LT Pro" panose="020B0504020202020204" pitchFamily="34" charset="0"/>
              </a:rPr>
            </a:br>
            <a:r>
              <a:rPr lang="it-IT" dirty="0">
                <a:solidFill>
                  <a:schemeClr val="bg2"/>
                </a:solidFill>
                <a:latin typeface="Avenir Next LT Pro" panose="020B0504020202020204" pitchFamily="34" charset="0"/>
              </a:rPr>
              <a:t>l’attenzione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CA886E-5A84-19A4-1477-FF62A085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21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9706392-822A-36F8-32B0-99B5F0A883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77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90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98028-7381-DE34-0CC8-FD8DC3315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0E9B005D-266E-8FEC-8C43-2BF0AD0C697F}"/>
              </a:ext>
            </a:extLst>
          </p:cNvPr>
          <p:cNvGrpSpPr/>
          <p:nvPr/>
        </p:nvGrpSpPr>
        <p:grpSpPr>
          <a:xfrm>
            <a:off x="5567922" y="1791004"/>
            <a:ext cx="3313611" cy="1955610"/>
            <a:chOff x="2354255" y="418110"/>
            <a:chExt cx="4435491" cy="2617715"/>
          </a:xfrm>
        </p:grpSpPr>
        <p:pic>
          <p:nvPicPr>
            <p:cNvPr id="13" name="Immagine 12" descr="Immagine che contiene testo, biglietto da visita, formica, insetto&#10;&#10;Il contenuto generato dall'IA potrebbe non essere corretto.">
              <a:extLst>
                <a:ext uri="{FF2B5EF4-FFF2-40B4-BE49-F238E27FC236}">
                  <a16:creationId xmlns:a16="http://schemas.microsoft.com/office/drawing/2014/main" id="{94D2780F-22D2-595F-55F8-03D981943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23" t="69579" r="25681"/>
            <a:stretch>
              <a:fillRect/>
            </a:stretch>
          </p:blipFill>
          <p:spPr>
            <a:xfrm>
              <a:off x="2354256" y="2630330"/>
              <a:ext cx="4435490" cy="405495"/>
            </a:xfrm>
            <a:prstGeom prst="rect">
              <a:avLst/>
            </a:prstGeom>
          </p:spPr>
        </p:pic>
        <p:pic>
          <p:nvPicPr>
            <p:cNvPr id="14" name="Immagine 13" descr="Immagine che contiene testo, biglietto da visita, formica, insetto&#10;&#10;Il contenuto generato dall'IA potrebbe non essere corretto.">
              <a:extLst>
                <a:ext uri="{FF2B5EF4-FFF2-40B4-BE49-F238E27FC236}">
                  <a16:creationId xmlns:a16="http://schemas.microsoft.com/office/drawing/2014/main" id="{EF70560A-B15D-7451-1C3F-189618C27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7676" t="14854" r="6355" b="40267"/>
            <a:stretch>
              <a:fillRect/>
            </a:stretch>
          </p:blipFill>
          <p:spPr>
            <a:xfrm>
              <a:off x="2354255" y="418110"/>
              <a:ext cx="4435490" cy="1118683"/>
            </a:xfrm>
            <a:prstGeom prst="rect">
              <a:avLst/>
            </a:prstGeom>
          </p:spPr>
        </p:pic>
        <p:pic>
          <p:nvPicPr>
            <p:cNvPr id="16" name="Immagine 15" descr="Immagine che contiene testo, biglietto da visita, formica, insetto&#10;&#10;Il contenuto generato dall'IA potrebbe non essere corretto.">
              <a:extLst>
                <a:ext uri="{FF2B5EF4-FFF2-40B4-BE49-F238E27FC236}">
                  <a16:creationId xmlns:a16="http://schemas.microsoft.com/office/drawing/2014/main" id="{E31103F0-F210-0FB6-460B-8AA61230E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18" t="6509" r="49011" b="34120"/>
            <a:stretch>
              <a:fillRect/>
            </a:stretch>
          </p:blipFill>
          <p:spPr>
            <a:xfrm>
              <a:off x="2354255" y="1536793"/>
              <a:ext cx="4435490" cy="1118683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DDAFDEDD-5693-6770-463D-BF66331F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80727"/>
            <a:ext cx="8619066" cy="857250"/>
          </a:xfrm>
        </p:spPr>
        <p:txBody>
          <a:bodyPr>
            <a:noAutofit/>
          </a:bodyPr>
          <a:lstStyle/>
          <a:p>
            <a:r>
              <a:rPr lang="it-IT" sz="3600" dirty="0">
                <a:latin typeface="Avenir Next LT Pro" panose="020B0504020202020204" pitchFamily="34" charset="0"/>
              </a:rPr>
              <a:t>Quanto costano le invasioni biologiche?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FD1285-B84D-DB86-98E1-AB4B04E5E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66" y="988742"/>
            <a:ext cx="8356600" cy="3394472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venir Next LT Pro" panose="020B0504020202020204" pitchFamily="34" charset="0"/>
              </a:rPr>
              <a:t>Spesa per azioni preventive: </a:t>
            </a:r>
            <a:r>
              <a:rPr lang="it-IT" sz="2000" b="1" dirty="0">
                <a:latin typeface="Avenir Next LT Pro" panose="020B0504020202020204" pitchFamily="34" charset="0"/>
              </a:rPr>
              <a:t>25 volte inferiore </a:t>
            </a:r>
            <a:r>
              <a:rPr lang="it-IT" sz="2000" dirty="0">
                <a:latin typeface="Avenir Next LT Pro" panose="020B0504020202020204" pitchFamily="34" charset="0"/>
              </a:rPr>
              <a:t>a quella per le misure reattive (stima globale 1960-2020).</a:t>
            </a:r>
          </a:p>
          <a:p>
            <a:pPr marL="0" indent="0">
              <a:buNone/>
            </a:pPr>
            <a:endParaRPr lang="it-IT" sz="2000" dirty="0">
              <a:latin typeface="Avenir Next LT Pro" panose="020B0504020202020204" pitchFamily="34" charset="0"/>
            </a:endParaRPr>
          </a:p>
          <a:p>
            <a:r>
              <a:rPr lang="it-IT" sz="2000" dirty="0">
                <a:latin typeface="Avenir Next LT Pro" panose="020B0504020202020204" pitchFamily="34" charset="0"/>
              </a:rPr>
              <a:t>Formica di fuoco (</a:t>
            </a:r>
            <a:r>
              <a:rPr lang="it-IT" sz="2000" i="1" dirty="0" err="1">
                <a:latin typeface="Avenir Next LT Pro" panose="020B0504020202020204" pitchFamily="34" charset="0"/>
              </a:rPr>
              <a:t>Solenopsis</a:t>
            </a:r>
            <a:r>
              <a:rPr lang="it-IT" sz="2000" i="1" dirty="0">
                <a:latin typeface="Avenir Next LT Pro" panose="020B0504020202020204" pitchFamily="34" charset="0"/>
              </a:rPr>
              <a:t> </a:t>
            </a:r>
            <a:r>
              <a:rPr lang="it-IT" sz="2000" i="1" dirty="0" err="1">
                <a:latin typeface="Avenir Next LT Pro" panose="020B0504020202020204" pitchFamily="34" charset="0"/>
              </a:rPr>
              <a:t>invicta</a:t>
            </a:r>
            <a:r>
              <a:rPr lang="it-IT" sz="2000" dirty="0">
                <a:latin typeface="Avenir Next LT Pro" panose="020B05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  <a:sym typeface="Wingdings" panose="05000000000000000000" pitchFamily="2" charset="2"/>
              </a:rPr>
              <a:t>   </a:t>
            </a:r>
            <a:r>
              <a:rPr lang="it-IT" sz="2000" dirty="0">
                <a:latin typeface="Avenir Next LT Pro" panose="020B0504020202020204" pitchFamily="34" charset="0"/>
              </a:rPr>
              <a:t>risposta rapida VS danno stimato</a:t>
            </a:r>
          </a:p>
          <a:p>
            <a:pPr marL="0" indent="0">
              <a:buNone/>
            </a:pPr>
            <a:r>
              <a:rPr lang="it-IT" sz="2000" dirty="0">
                <a:latin typeface="Avenir Next LT Pro" panose="020B0504020202020204" pitchFamily="34" charset="0"/>
              </a:rPr>
              <a:t>	       </a:t>
            </a:r>
            <a:r>
              <a:rPr lang="it-IT" sz="2000" b="1" dirty="0">
                <a:latin typeface="Avenir Next LT Pro" panose="020B0504020202020204" pitchFamily="34" charset="0"/>
              </a:rPr>
              <a:t>€ 0,85 mln VS €192 mln/anno</a:t>
            </a:r>
          </a:p>
          <a:p>
            <a:pPr marL="0" indent="0">
              <a:buNone/>
            </a:pPr>
            <a:endParaRPr lang="it-IT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it-IT" sz="2000" dirty="0">
              <a:latin typeface="Avenir Next LT Pro" panose="020B0504020202020204" pitchFamily="34" charset="0"/>
            </a:endParaRPr>
          </a:p>
          <a:p>
            <a:r>
              <a:rPr lang="it-IT" sz="2000" dirty="0">
                <a:latin typeface="Avenir Next LT Pro" panose="020B0504020202020204" pitchFamily="34" charset="0"/>
              </a:rPr>
              <a:t>1$ in </a:t>
            </a:r>
            <a:r>
              <a:rPr lang="it-IT" sz="2000" b="1" dirty="0">
                <a:latin typeface="Avenir Next LT Pro" panose="020B0504020202020204" pitchFamily="34" charset="0"/>
              </a:rPr>
              <a:t>prevenzione</a:t>
            </a:r>
            <a:r>
              <a:rPr lang="it-IT" sz="2000" dirty="0">
                <a:latin typeface="Avenir Next LT Pro" panose="020B0504020202020204" pitchFamily="34" charset="0"/>
              </a:rPr>
              <a:t> = fino a 53,5$ di danni risparmiati.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CF79F-FB75-1919-B92C-C2CF261E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/>
              <a:t>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C271F3-01F6-6010-79A8-E61961BF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38F943-4B1A-F536-EDB7-062380468942}"/>
              </a:ext>
            </a:extLst>
          </p:cNvPr>
          <p:cNvSpPr txBox="1"/>
          <p:nvPr/>
        </p:nvSpPr>
        <p:spPr>
          <a:xfrm>
            <a:off x="717061" y="4690809"/>
            <a:ext cx="7140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Cuthbert et al. 2022,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Biological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invasion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costs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reveal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insufficient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proactive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management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worldwide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 STOTEN 819: 153404. </a:t>
            </a:r>
          </a:p>
        </p:txBody>
      </p:sp>
    </p:spTree>
    <p:extLst>
      <p:ext uri="{BB962C8B-B14F-4D97-AF65-F5344CB8AC3E}">
        <p14:creationId xmlns:p14="http://schemas.microsoft.com/office/powerpoint/2010/main" val="949853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C54F9-9ECA-D2D2-3ED6-E460AE68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720FD6-C37A-BB36-7A3B-01DC7BAE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200" dirty="0">
                <a:latin typeface="Avenir Next LT Pro" panose="020B0504020202020204" pitchFamily="34" charset="0"/>
              </a:rPr>
              <a:t>L’insieme di principi, norme e misure tecniche e organizzative volte a:</a:t>
            </a:r>
          </a:p>
          <a:p>
            <a:pPr marL="0" indent="0">
              <a:buNone/>
            </a:pPr>
            <a:endParaRPr lang="it-IT" sz="2200" dirty="0">
              <a:latin typeface="Avenir Next LT Pro" panose="020B0504020202020204" pitchFamily="34" charset="0"/>
            </a:endParaRPr>
          </a:p>
          <a:p>
            <a:pPr>
              <a:buFontTx/>
              <a:buChar char="-"/>
            </a:pPr>
            <a:r>
              <a:rPr lang="it-IT" sz="2200" b="1" dirty="0">
                <a:latin typeface="Avenir Next LT Pro" panose="020B0504020202020204" pitchFamily="34" charset="0"/>
              </a:rPr>
              <a:t>prevenire</a:t>
            </a:r>
            <a:r>
              <a:rPr lang="it-IT" sz="2200" dirty="0">
                <a:latin typeface="Avenir Next LT Pro" panose="020B0504020202020204" pitchFamily="34" charset="0"/>
              </a:rPr>
              <a:t> l’introduzione;</a:t>
            </a:r>
          </a:p>
          <a:p>
            <a:pPr>
              <a:buFontTx/>
              <a:buChar char="-"/>
            </a:pPr>
            <a:r>
              <a:rPr lang="it-IT" sz="2200" b="1" dirty="0">
                <a:latin typeface="Avenir Next LT Pro" panose="020B0504020202020204" pitchFamily="34" charset="0"/>
              </a:rPr>
              <a:t>limitare</a:t>
            </a:r>
            <a:r>
              <a:rPr lang="it-IT" sz="2200" dirty="0">
                <a:latin typeface="Avenir Next LT Pro" panose="020B0504020202020204" pitchFamily="34" charset="0"/>
              </a:rPr>
              <a:t> la diffusione;</a:t>
            </a:r>
          </a:p>
          <a:p>
            <a:pPr>
              <a:buFontTx/>
              <a:buChar char="-"/>
            </a:pPr>
            <a:r>
              <a:rPr lang="it-IT" sz="2200" b="1" dirty="0">
                <a:latin typeface="Avenir Next LT Pro" panose="020B0504020202020204" pitchFamily="34" charset="0"/>
              </a:rPr>
              <a:t>agevolare</a:t>
            </a:r>
            <a:r>
              <a:rPr lang="it-IT" sz="2200" dirty="0">
                <a:latin typeface="Avenir Next LT Pro" panose="020B0504020202020204" pitchFamily="34" charset="0"/>
              </a:rPr>
              <a:t> l’intervento rapido</a:t>
            </a:r>
          </a:p>
          <a:p>
            <a:pPr marL="0" indent="0">
              <a:buNone/>
            </a:pPr>
            <a:endParaRPr lang="it-IT" sz="2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200" dirty="0">
                <a:latin typeface="Avenir Next LT Pro" panose="020B0504020202020204" pitchFamily="34" charset="0"/>
              </a:rPr>
              <a:t>… nei confronti delle </a:t>
            </a:r>
            <a:r>
              <a:rPr lang="it-IT" sz="2200" i="1" dirty="0">
                <a:latin typeface="Avenir Next LT Pro" panose="020B0504020202020204" pitchFamily="34" charset="0"/>
              </a:rPr>
              <a:t>specie aliene invasive</a:t>
            </a:r>
            <a:r>
              <a:rPr lang="it-IT" sz="2200" dirty="0">
                <a:latin typeface="Avenir Next LT Pro" panose="020B0504020202020204" pitchFamily="34" charset="0"/>
              </a:rPr>
              <a:t>.</a:t>
            </a:r>
          </a:p>
        </p:txBody>
      </p:sp>
      <p:pic>
        <p:nvPicPr>
          <p:cNvPr id="10" name="Immagine 9" descr="Immagine che contiene cartone animato, clipart, testo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61EB2425-5BDC-091C-65D6-DF5957A19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184" y="1732756"/>
            <a:ext cx="2373684" cy="20468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1F1DF0-FE3F-3BD2-A1AC-3A221BDB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Cos’è la </a:t>
            </a:r>
            <a:r>
              <a:rPr lang="it-IT" sz="4000" b="1" dirty="0">
                <a:latin typeface="Avenir Next LT Pro" panose="020B0504020202020204" pitchFamily="34" charset="0"/>
              </a:rPr>
              <a:t>biosicurezza</a:t>
            </a:r>
            <a:r>
              <a:rPr lang="it-IT" sz="40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D71ECA-A8CA-7E0B-8420-420A7CEC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4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4B4C16-0CD3-CCA7-E157-1B2860CD9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643DA-29E5-EDAD-4A44-B234C8B23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7E4C17-843F-5650-B883-1E6F7019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Come agisce la </a:t>
            </a:r>
            <a:r>
              <a:rPr lang="it-IT" sz="4000" b="1" dirty="0">
                <a:latin typeface="Avenir Next LT Pro" panose="020B0504020202020204" pitchFamily="34" charset="0"/>
              </a:rPr>
              <a:t>biosicurezza</a:t>
            </a:r>
            <a:r>
              <a:rPr lang="it-IT" sz="40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433F65-6146-35EB-8566-220B3F0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5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9D8B73-F32C-F4D1-1F6A-C4A6BC32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FC5896AF-2A59-DB54-0E01-CEE4EDC74CD4}"/>
              </a:ext>
            </a:extLst>
          </p:cNvPr>
          <p:cNvGrpSpPr/>
          <p:nvPr/>
        </p:nvGrpSpPr>
        <p:grpSpPr>
          <a:xfrm>
            <a:off x="172811" y="1141500"/>
            <a:ext cx="8513989" cy="2628244"/>
            <a:chOff x="172811" y="1141500"/>
            <a:chExt cx="8513989" cy="2628244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B2B1DCF1-F980-A32B-77BF-3EF4A79D6DB9}"/>
                </a:ext>
              </a:extLst>
            </p:cNvPr>
            <p:cNvGrpSpPr/>
            <p:nvPr/>
          </p:nvGrpSpPr>
          <p:grpSpPr>
            <a:xfrm>
              <a:off x="172811" y="1141500"/>
              <a:ext cx="8513989" cy="2628244"/>
              <a:chOff x="1480855" y="1219789"/>
              <a:chExt cx="6182286" cy="1908454"/>
            </a:xfrm>
          </p:grpSpPr>
          <p:pic>
            <p:nvPicPr>
              <p:cNvPr id="10" name="Immagine 9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71C6E756-1203-D497-FB91-9290E2E84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93369"/>
              <a:stretch>
                <a:fillRect/>
              </a:stretch>
            </p:blipFill>
            <p:spPr>
              <a:xfrm>
                <a:off x="1480856" y="2903220"/>
                <a:ext cx="6182285" cy="225023"/>
              </a:xfrm>
              <a:prstGeom prst="rect">
                <a:avLst/>
              </a:prstGeom>
            </p:spPr>
          </p:pic>
          <p:pic>
            <p:nvPicPr>
              <p:cNvPr id="16" name="Immagine 15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2DB29BA9-EBCA-7CEF-0A24-AF47A376F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401"/>
              <a:stretch>
                <a:fillRect/>
              </a:stretch>
            </p:blipFill>
            <p:spPr>
              <a:xfrm>
                <a:off x="1480855" y="1219789"/>
                <a:ext cx="6182285" cy="1683431"/>
              </a:xfrm>
              <a:prstGeom prst="rect">
                <a:avLst/>
              </a:prstGeom>
            </p:spPr>
          </p:pic>
        </p:grp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CD955E35-8DB6-CDA6-3F81-43D8FF538673}"/>
                </a:ext>
              </a:extLst>
            </p:cNvPr>
            <p:cNvSpPr/>
            <p:nvPr/>
          </p:nvSpPr>
          <p:spPr>
            <a:xfrm>
              <a:off x="1687688" y="1800397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8AEC8ECF-CEBC-D7D5-895E-C049F1B1A33D}"/>
                </a:ext>
              </a:extLst>
            </p:cNvPr>
            <p:cNvSpPr/>
            <p:nvPr/>
          </p:nvSpPr>
          <p:spPr>
            <a:xfrm>
              <a:off x="3002843" y="2109424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CBA6237A-88D0-F007-610B-326BE9D634B1}"/>
                </a:ext>
              </a:extLst>
            </p:cNvPr>
            <p:cNvSpPr/>
            <p:nvPr/>
          </p:nvSpPr>
          <p:spPr>
            <a:xfrm>
              <a:off x="4673603" y="1843436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873A9E6A-7A37-FFD3-1D1A-6E130CBEB957}"/>
                </a:ext>
              </a:extLst>
            </p:cNvPr>
            <p:cNvSpPr/>
            <p:nvPr/>
          </p:nvSpPr>
          <p:spPr>
            <a:xfrm>
              <a:off x="6623050" y="1527553"/>
              <a:ext cx="622300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3BFB7058-5AFD-8A06-4E3D-D62FA301354D}"/>
                </a:ext>
              </a:extLst>
            </p:cNvPr>
            <p:cNvSpPr/>
            <p:nvPr/>
          </p:nvSpPr>
          <p:spPr>
            <a:xfrm>
              <a:off x="8044038" y="1895300"/>
              <a:ext cx="572912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A06B19F-F284-4216-6AD9-A580A4845DC8}"/>
              </a:ext>
            </a:extLst>
          </p:cNvPr>
          <p:cNvSpPr txBox="1"/>
          <p:nvPr/>
        </p:nvSpPr>
        <p:spPr>
          <a:xfrm>
            <a:off x="920261" y="3858571"/>
            <a:ext cx="67394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Immagine modificata da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rPr>
              <a:t>Schulz et al. 2021. Strengthening the ties that bind: An evaluation of cross-disciplinary communication between invasion ecologists and biological control researchers in entomology. Annals of the Entomological Society of America 114(2): 163–174.</a:t>
            </a:r>
            <a:endParaRPr lang="it-IT" sz="1100" dirty="0">
              <a:latin typeface="Avenir Next LT Pro" panose="020B0504020202020204" pitchFamily="34" charset="0"/>
            </a:endParaRPr>
          </a:p>
        </p:txBody>
      </p:sp>
      <p:pic>
        <p:nvPicPr>
          <p:cNvPr id="28" name="Elemento grafico 27" descr="Punto interrogativo con riempimento a tinta unita">
            <a:extLst>
              <a:ext uri="{FF2B5EF4-FFF2-40B4-BE49-F238E27FC236}">
                <a16:creationId xmlns:a16="http://schemas.microsoft.com/office/drawing/2014/main" id="{6FA47CA2-F747-1CD7-DFA1-53C0BF140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47279">
            <a:off x="1476023" y="1611509"/>
            <a:ext cx="622300" cy="622300"/>
          </a:xfrm>
          <a:prstGeom prst="rect">
            <a:avLst/>
          </a:prstGeom>
        </p:spPr>
      </p:pic>
      <p:pic>
        <p:nvPicPr>
          <p:cNvPr id="29" name="Elemento grafico 28" descr="Punto interrogativo con riempimento a tinta unita">
            <a:extLst>
              <a:ext uri="{FF2B5EF4-FFF2-40B4-BE49-F238E27FC236}">
                <a16:creationId xmlns:a16="http://schemas.microsoft.com/office/drawing/2014/main" id="{C84D5B7C-492E-E2E5-F099-03FC031B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22709">
            <a:off x="2900877" y="1880094"/>
            <a:ext cx="622300" cy="622300"/>
          </a:xfrm>
          <a:prstGeom prst="rect">
            <a:avLst/>
          </a:prstGeom>
        </p:spPr>
      </p:pic>
      <p:pic>
        <p:nvPicPr>
          <p:cNvPr id="31" name="Elemento grafico 30" descr="Punto interrogativo con riempimento a tinta unita">
            <a:extLst>
              <a:ext uri="{FF2B5EF4-FFF2-40B4-BE49-F238E27FC236}">
                <a16:creationId xmlns:a16="http://schemas.microsoft.com/office/drawing/2014/main" id="{5C3CE692-49DE-1C01-47E5-58893035C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47279">
            <a:off x="4373789" y="1533237"/>
            <a:ext cx="622300" cy="622300"/>
          </a:xfrm>
          <a:prstGeom prst="rect">
            <a:avLst/>
          </a:prstGeom>
        </p:spPr>
      </p:pic>
      <p:pic>
        <p:nvPicPr>
          <p:cNvPr id="32" name="Elemento grafico 31" descr="Punto interrogativo con riempimento a tinta unita">
            <a:extLst>
              <a:ext uri="{FF2B5EF4-FFF2-40B4-BE49-F238E27FC236}">
                <a16:creationId xmlns:a16="http://schemas.microsoft.com/office/drawing/2014/main" id="{AC9B8D75-C6F8-9FB6-7622-D8EF41646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22709">
            <a:off x="6893537" y="1469500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7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0BC8-7C79-7DB6-27E0-40C3D178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AB429-205C-F897-3B48-FF42D43A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Come agisce la </a:t>
            </a:r>
            <a:r>
              <a:rPr lang="it-IT" sz="4000" b="1" dirty="0">
                <a:latin typeface="Avenir Next LT Pro" panose="020B0504020202020204" pitchFamily="34" charset="0"/>
              </a:rPr>
              <a:t>biosicurezza</a:t>
            </a:r>
            <a:r>
              <a:rPr lang="it-IT" sz="4000" dirty="0">
                <a:latin typeface="Avenir Next LT Pro" panose="020B0504020202020204" pitchFamily="34" charset="0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171D1E-BD4E-668E-3952-B1C2CF96E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8636"/>
            <a:ext cx="5753100" cy="3394472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>
                <a:latin typeface="Avenir Next LT Pro" panose="020B0504020202020204" pitchFamily="34" charset="0"/>
              </a:rPr>
              <a:t>Pre</a:t>
            </a:r>
            <a:r>
              <a:rPr lang="it-IT" sz="2800" dirty="0">
                <a:latin typeface="Avenir Next LT Pro" panose="020B0504020202020204" pitchFamily="34" charset="0"/>
              </a:rPr>
              <a:t>-frontiera</a:t>
            </a:r>
          </a:p>
          <a:p>
            <a:pPr marL="0" indent="0" algn="ctr">
              <a:buNone/>
            </a:pPr>
            <a:r>
              <a:rPr lang="it-IT" sz="2800" dirty="0">
                <a:latin typeface="Avenir Next LT Pro" panose="020B0504020202020204" pitchFamily="34" charset="0"/>
              </a:rPr>
              <a:t> </a:t>
            </a:r>
          </a:p>
          <a:p>
            <a:pPr algn="ctr"/>
            <a:r>
              <a:rPr lang="it-IT" sz="2800" dirty="0">
                <a:latin typeface="Avenir Next LT Pro" panose="020B0504020202020204" pitchFamily="34" charset="0"/>
              </a:rPr>
              <a:t>Alla frontiera </a:t>
            </a:r>
          </a:p>
          <a:p>
            <a:pPr marL="0" indent="0" algn="ctr">
              <a:buNone/>
            </a:pPr>
            <a:endParaRPr lang="it-IT" sz="2800" dirty="0">
              <a:latin typeface="Avenir Next LT Pro" panose="020B0504020202020204" pitchFamily="34" charset="0"/>
            </a:endParaRPr>
          </a:p>
          <a:p>
            <a:pPr algn="ctr"/>
            <a:r>
              <a:rPr lang="it-IT" sz="2800" dirty="0">
                <a:latin typeface="Avenir Next LT Pro" panose="020B0504020202020204" pitchFamily="34" charset="0"/>
              </a:rPr>
              <a:t>Post-frontiera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AC247A-BD7C-E2B2-9F5C-42025F06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6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3717B2-99A8-5A60-512D-1F0C6E6A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pic>
        <p:nvPicPr>
          <p:cNvPr id="8" name="Elemento grafico 7" descr="Insetto sotto lente d'ingrandimento con riempimento a tinta unita">
            <a:extLst>
              <a:ext uri="{FF2B5EF4-FFF2-40B4-BE49-F238E27FC236}">
                <a16:creationId xmlns:a16="http://schemas.microsoft.com/office/drawing/2014/main" id="{33016049-F3B9-C11F-2DC8-57BD90C33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150" y="2339512"/>
            <a:ext cx="914400" cy="914400"/>
          </a:xfrm>
          <a:prstGeom prst="rect">
            <a:avLst/>
          </a:prstGeom>
        </p:spPr>
      </p:pic>
      <p:pic>
        <p:nvPicPr>
          <p:cNvPr id="10" name="Elemento grafico 9" descr="Scudo con croce con riempimento a tinta unita">
            <a:extLst>
              <a:ext uri="{FF2B5EF4-FFF2-40B4-BE49-F238E27FC236}">
                <a16:creationId xmlns:a16="http://schemas.microsoft.com/office/drawing/2014/main" id="{6D209315-5412-4DCA-0F0D-79E183EF6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0150" y="3390833"/>
            <a:ext cx="914400" cy="914400"/>
          </a:xfrm>
          <a:prstGeom prst="rect">
            <a:avLst/>
          </a:prstGeom>
        </p:spPr>
      </p:pic>
      <p:pic>
        <p:nvPicPr>
          <p:cNvPr id="12" name="Elemento grafico 11" descr="Documento con riempimento a tinta unita">
            <a:extLst>
              <a:ext uri="{FF2B5EF4-FFF2-40B4-BE49-F238E27FC236}">
                <a16:creationId xmlns:a16="http://schemas.microsoft.com/office/drawing/2014/main" id="{8AC3C685-E35F-3E17-3FD7-2C45F30C8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0150" y="12881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0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12B90-35B7-AE9A-DC00-81D76B44A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A415B-AAB9-6DFC-DF8D-620C8484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Biosicurezza </a:t>
            </a:r>
            <a:r>
              <a:rPr lang="it-IT" sz="4000" b="1" dirty="0" err="1">
                <a:latin typeface="Avenir Next LT Pro" panose="020B0504020202020204" pitchFamily="34" charset="0"/>
              </a:rPr>
              <a:t>pre</a:t>
            </a:r>
            <a:r>
              <a:rPr lang="it-IT" sz="4000" b="1" dirty="0">
                <a:latin typeface="Avenir Next LT Pro" panose="020B0504020202020204" pitchFamily="34" charset="0"/>
              </a:rPr>
              <a:t>-frontiera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FAEB63-2759-41C0-06DD-7302506D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7</a:t>
            </a:fld>
            <a:endParaRPr lang="it-IT" dirty="0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9F1E95-92B8-4D79-F1BF-4ADF274D3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A826EF92-75B0-711E-E53E-2E3D17C7AD1E}"/>
              </a:ext>
            </a:extLst>
          </p:cNvPr>
          <p:cNvGrpSpPr/>
          <p:nvPr/>
        </p:nvGrpSpPr>
        <p:grpSpPr>
          <a:xfrm>
            <a:off x="172811" y="1141500"/>
            <a:ext cx="8513989" cy="2628244"/>
            <a:chOff x="172811" y="1141500"/>
            <a:chExt cx="8513989" cy="2628244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2C23D55-5DDC-115F-680A-DD716298CD19}"/>
                </a:ext>
              </a:extLst>
            </p:cNvPr>
            <p:cNvGrpSpPr/>
            <p:nvPr/>
          </p:nvGrpSpPr>
          <p:grpSpPr>
            <a:xfrm>
              <a:off x="172811" y="1141500"/>
              <a:ext cx="8513989" cy="2628244"/>
              <a:chOff x="1480855" y="1219789"/>
              <a:chExt cx="6182286" cy="1908454"/>
            </a:xfrm>
          </p:grpSpPr>
          <p:pic>
            <p:nvPicPr>
              <p:cNvPr id="14" name="Immagine 13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678511E3-EAAB-E092-1A17-24B55B499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93369"/>
              <a:stretch>
                <a:fillRect/>
              </a:stretch>
            </p:blipFill>
            <p:spPr>
              <a:xfrm>
                <a:off x="1480856" y="2903220"/>
                <a:ext cx="6182285" cy="225023"/>
              </a:xfrm>
              <a:prstGeom prst="rect">
                <a:avLst/>
              </a:prstGeom>
            </p:spPr>
          </p:pic>
          <p:pic>
            <p:nvPicPr>
              <p:cNvPr id="15" name="Immagine 14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0DA17A28-61DF-F7F3-E721-B7606CE41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401"/>
              <a:stretch>
                <a:fillRect/>
              </a:stretch>
            </p:blipFill>
            <p:spPr>
              <a:xfrm>
                <a:off x="1480855" y="1219789"/>
                <a:ext cx="6182285" cy="1683431"/>
              </a:xfrm>
              <a:prstGeom prst="rect">
                <a:avLst/>
              </a:prstGeom>
            </p:spPr>
          </p:pic>
        </p:grp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C409B35B-EC4A-83CD-67C4-19395391C146}"/>
                </a:ext>
              </a:extLst>
            </p:cNvPr>
            <p:cNvSpPr/>
            <p:nvPr/>
          </p:nvSpPr>
          <p:spPr>
            <a:xfrm>
              <a:off x="1687688" y="1800397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FB75034C-654D-8CC4-FC81-F68E5AA73CCF}"/>
                </a:ext>
              </a:extLst>
            </p:cNvPr>
            <p:cNvSpPr/>
            <p:nvPr/>
          </p:nvSpPr>
          <p:spPr>
            <a:xfrm>
              <a:off x="3002843" y="2109424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CC486F71-9662-1BD2-A8CE-FD862BED3A9E}"/>
                </a:ext>
              </a:extLst>
            </p:cNvPr>
            <p:cNvSpPr/>
            <p:nvPr/>
          </p:nvSpPr>
          <p:spPr>
            <a:xfrm>
              <a:off x="4673603" y="1843436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C8A0B3CD-1E46-471F-CAF4-0098B99BE916}"/>
                </a:ext>
              </a:extLst>
            </p:cNvPr>
            <p:cNvSpPr/>
            <p:nvPr/>
          </p:nvSpPr>
          <p:spPr>
            <a:xfrm>
              <a:off x="6623050" y="1527553"/>
              <a:ext cx="622300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432775FE-B63F-1ABE-3821-AFA3BB362919}"/>
                </a:ext>
              </a:extLst>
            </p:cNvPr>
            <p:cNvSpPr/>
            <p:nvPr/>
          </p:nvSpPr>
          <p:spPr>
            <a:xfrm>
              <a:off x="8044038" y="1895300"/>
              <a:ext cx="572912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78D74F57-3BD0-E60C-C550-00149317ECCC}"/>
              </a:ext>
            </a:extLst>
          </p:cNvPr>
          <p:cNvSpPr/>
          <p:nvPr/>
        </p:nvSpPr>
        <p:spPr>
          <a:xfrm>
            <a:off x="1052686" y="1836325"/>
            <a:ext cx="1693332" cy="1693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16D0B42-354B-5808-5E65-C786B1DF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800" dirty="0">
                <a:latin typeface="Avenir Next LT Pro" panose="020B0504020202020204" pitchFamily="34" charset="0"/>
              </a:rPr>
              <a:t>Azioni intraprese </a:t>
            </a:r>
            <a:r>
              <a:rPr lang="it-IT" sz="2800" b="1" dirty="0">
                <a:latin typeface="Avenir Next LT Pro" panose="020B0504020202020204" pitchFamily="34" charset="0"/>
              </a:rPr>
              <a:t>fuori</a:t>
            </a:r>
            <a:r>
              <a:rPr lang="it-IT" sz="2800" dirty="0">
                <a:latin typeface="Avenir Next LT Pro" panose="020B0504020202020204" pitchFamily="34" charset="0"/>
              </a:rPr>
              <a:t> dall’area di interesse</a:t>
            </a:r>
          </a:p>
        </p:txBody>
      </p:sp>
    </p:spTree>
    <p:extLst>
      <p:ext uri="{BB962C8B-B14F-4D97-AF65-F5344CB8AC3E}">
        <p14:creationId xmlns:p14="http://schemas.microsoft.com/office/powerpoint/2010/main" val="341595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A6F6C-C61D-1234-851E-27AFE217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25FAECC1-0693-E31E-7B89-702FC169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5" r="6982" b="12867"/>
          <a:stretch>
            <a:fillRect/>
          </a:stretch>
        </p:blipFill>
        <p:spPr>
          <a:xfrm>
            <a:off x="5204178" y="1140135"/>
            <a:ext cx="3561644" cy="356164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C4BC846-3227-5C4E-A0E8-E870C530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Biosicurezza </a:t>
            </a:r>
            <a:r>
              <a:rPr lang="it-IT" sz="4000" b="1" dirty="0" err="1">
                <a:latin typeface="Avenir Next LT Pro" panose="020B0504020202020204" pitchFamily="34" charset="0"/>
              </a:rPr>
              <a:t>pre</a:t>
            </a:r>
            <a:r>
              <a:rPr lang="it-IT" sz="4000" b="1" dirty="0">
                <a:latin typeface="Avenir Next LT Pro" panose="020B0504020202020204" pitchFamily="34" charset="0"/>
              </a:rPr>
              <a:t>-frontiera</a:t>
            </a:r>
            <a:endParaRPr lang="it-IT" sz="4000" dirty="0">
              <a:latin typeface="Avenir Next LT Pro" panose="020B05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0BC41F-B6AF-5BD2-FFCD-C9316DA1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848578" cy="339447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latin typeface="Avenir Next LT Pro" panose="020B0504020202020204" pitchFamily="34" charset="0"/>
              </a:rPr>
              <a:t>Aumentare la consapevolezza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Valutazioni del rischio e </a:t>
            </a:r>
            <a:r>
              <a:rPr lang="it-IT" sz="22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divulgazione</a:t>
            </a:r>
          </a:p>
          <a:p>
            <a:pPr marL="0" indent="0">
              <a:buNone/>
            </a:pPr>
            <a:endParaRPr lang="it-IT" sz="22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latin typeface="Avenir Next LT Pro" panose="020B0504020202020204" pitchFamily="34" charset="0"/>
              </a:rPr>
              <a:t>Prevenzione </a:t>
            </a:r>
            <a:r>
              <a:rPr lang="it-IT" sz="2200" b="1" dirty="0">
                <a:latin typeface="Avenir Next LT Pro" panose="020B0504020202020204" pitchFamily="34" charset="0"/>
              </a:rPr>
              <a:t>import/export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it-IT" sz="2200" dirty="0">
                <a:latin typeface="Avenir Next LT Pro" panose="020B0504020202020204" pitchFamily="34" charset="0"/>
                <a:sym typeface="Wingdings" panose="05000000000000000000" pitchFamily="2" charset="2"/>
              </a:rPr>
              <a:t>Regolamento </a:t>
            </a:r>
            <a:r>
              <a:rPr lang="it-IT" sz="2200" u="sng" dirty="0">
                <a:latin typeface="Avenir Next LT Pro" panose="020B0504020202020204" pitchFamily="34" charset="0"/>
                <a:sym typeface="Wingdings" panose="05000000000000000000" pitchFamily="2" charset="2"/>
              </a:rPr>
              <a:t>UE 1143/14</a:t>
            </a:r>
          </a:p>
          <a:p>
            <a:pPr marL="0" indent="0">
              <a:buNone/>
            </a:pPr>
            <a:endParaRPr lang="it-IT" sz="22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>
                <a:latin typeface="Avenir Next LT Pro" panose="020B0504020202020204" pitchFamily="34" charset="0"/>
              </a:rPr>
              <a:t>Applicazione di sistemi di conformità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11FDA7-E8DD-461A-514E-FB42D0418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8</a:t>
            </a:fld>
            <a:endParaRPr lang="it-IT" dirty="0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7F473B8-633D-50DE-B010-0F97E600B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71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B3B8B-845E-DD25-153A-90FB0818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012D8-2BC5-DA51-191F-D4A49893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Avenir Next LT Pro" panose="020B0504020202020204" pitchFamily="34" charset="0"/>
              </a:rPr>
              <a:t>Biosicurezza</a:t>
            </a:r>
            <a:r>
              <a:rPr lang="it-IT" sz="4000" b="1" dirty="0">
                <a:latin typeface="Avenir Next LT Pro" panose="020B0504020202020204" pitchFamily="34" charset="0"/>
              </a:rPr>
              <a:t> alla frontiera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73ABB8-DE4F-4990-127A-A03F57DE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2F52E-B947-4540-81CB-387B1CE3EEAC}" type="slidenum">
              <a:rPr lang="it-IT" smtClean="0">
                <a:latin typeface="Avenir Next LT Pro" panose="020B0504020202020204" pitchFamily="34" charset="0"/>
              </a:rPr>
              <a:t>9</a:t>
            </a:fld>
            <a:endParaRPr lang="it-IT">
              <a:latin typeface="Avenir Next LT Pro" panose="020B05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94D8383-5924-DC2F-029B-D0915ADDE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7" y="3848033"/>
            <a:ext cx="1027063" cy="762651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5DADCA58-D65B-7729-73B5-5F5C28EC9CA1}"/>
              </a:ext>
            </a:extLst>
          </p:cNvPr>
          <p:cNvGrpSpPr/>
          <p:nvPr/>
        </p:nvGrpSpPr>
        <p:grpSpPr>
          <a:xfrm>
            <a:off x="172811" y="1141500"/>
            <a:ext cx="8513989" cy="2628244"/>
            <a:chOff x="172811" y="1141500"/>
            <a:chExt cx="8513989" cy="2628244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2FB82B4B-094B-2EFF-6DB1-B3116F0B71C5}"/>
                </a:ext>
              </a:extLst>
            </p:cNvPr>
            <p:cNvGrpSpPr/>
            <p:nvPr/>
          </p:nvGrpSpPr>
          <p:grpSpPr>
            <a:xfrm>
              <a:off x="172811" y="1141500"/>
              <a:ext cx="8513989" cy="2628244"/>
              <a:chOff x="1480855" y="1219789"/>
              <a:chExt cx="6182286" cy="1908454"/>
            </a:xfrm>
          </p:grpSpPr>
          <p:pic>
            <p:nvPicPr>
              <p:cNvPr id="14" name="Immagine 13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FF97F0DB-E3D8-0ADD-4752-FAAF4B38D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93369"/>
              <a:stretch>
                <a:fillRect/>
              </a:stretch>
            </p:blipFill>
            <p:spPr>
              <a:xfrm>
                <a:off x="1480856" y="2903220"/>
                <a:ext cx="6182285" cy="225023"/>
              </a:xfrm>
              <a:prstGeom prst="rect">
                <a:avLst/>
              </a:prstGeom>
            </p:spPr>
          </p:pic>
          <p:pic>
            <p:nvPicPr>
              <p:cNvPr id="15" name="Immagine 14" descr="Immagine che contiene testo, schermata, cartone animato&#10;&#10;Il contenuto generato dall'IA potrebbe non essere corretto.">
                <a:extLst>
                  <a:ext uri="{FF2B5EF4-FFF2-40B4-BE49-F238E27FC236}">
                    <a16:creationId xmlns:a16="http://schemas.microsoft.com/office/drawing/2014/main" id="{FE838B07-A00D-25D1-2FBC-F1AEE2AA7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401"/>
              <a:stretch>
                <a:fillRect/>
              </a:stretch>
            </p:blipFill>
            <p:spPr>
              <a:xfrm>
                <a:off x="1480855" y="1219789"/>
                <a:ext cx="6182285" cy="1683431"/>
              </a:xfrm>
              <a:prstGeom prst="rect">
                <a:avLst/>
              </a:prstGeom>
            </p:spPr>
          </p:pic>
        </p:grp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945F8FB8-8AFF-287B-B07F-F9C0887188C1}"/>
                </a:ext>
              </a:extLst>
            </p:cNvPr>
            <p:cNvSpPr/>
            <p:nvPr/>
          </p:nvSpPr>
          <p:spPr>
            <a:xfrm>
              <a:off x="1687688" y="1800397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CA918D71-163C-20CA-AA5B-F06B61961FDA}"/>
                </a:ext>
              </a:extLst>
            </p:cNvPr>
            <p:cNvSpPr/>
            <p:nvPr/>
          </p:nvSpPr>
          <p:spPr>
            <a:xfrm>
              <a:off x="3002843" y="2109424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B2705D88-42AA-9EBD-29B8-B10DF132F6C8}"/>
                </a:ext>
              </a:extLst>
            </p:cNvPr>
            <p:cNvSpPr/>
            <p:nvPr/>
          </p:nvSpPr>
          <p:spPr>
            <a:xfrm>
              <a:off x="4673603" y="1843436"/>
              <a:ext cx="733778" cy="520701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38250E64-9A6A-EA8C-E285-D0DD4D3A41F6}"/>
                </a:ext>
              </a:extLst>
            </p:cNvPr>
            <p:cNvSpPr/>
            <p:nvPr/>
          </p:nvSpPr>
          <p:spPr>
            <a:xfrm>
              <a:off x="6623050" y="1527553"/>
              <a:ext cx="622300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DCAC6FB8-3984-0E7E-E8B5-D69667CFDC4B}"/>
                </a:ext>
              </a:extLst>
            </p:cNvPr>
            <p:cNvSpPr/>
            <p:nvPr/>
          </p:nvSpPr>
          <p:spPr>
            <a:xfrm>
              <a:off x="8044038" y="1895300"/>
              <a:ext cx="572912" cy="428247"/>
            </a:xfrm>
            <a:prstGeom prst="ellipse">
              <a:avLst/>
            </a:prstGeom>
            <a:solidFill>
              <a:srgbClr val="F0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16" name="Ovale 15">
            <a:extLst>
              <a:ext uri="{FF2B5EF4-FFF2-40B4-BE49-F238E27FC236}">
                <a16:creationId xmlns:a16="http://schemas.microsoft.com/office/drawing/2014/main" id="{85213A10-15AB-D973-BF21-ECABB7BDDE56}"/>
              </a:ext>
            </a:extLst>
          </p:cNvPr>
          <p:cNvSpPr/>
          <p:nvPr/>
        </p:nvSpPr>
        <p:spPr>
          <a:xfrm>
            <a:off x="2182635" y="1973192"/>
            <a:ext cx="1693332" cy="1693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" panose="020B0504020202020204" pitchFamily="34" charset="0"/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31F50AEA-9BF7-4568-77BD-6D479A6B3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005" y="1200151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it-IT" sz="2400" dirty="0">
                <a:latin typeface="Avenir Next LT Pro" panose="020B0504020202020204" pitchFamily="34" charset="0"/>
              </a:rPr>
              <a:t>Azioni intraprese al </a:t>
            </a:r>
            <a:r>
              <a:rPr lang="it-IT" sz="2400" b="1" dirty="0">
                <a:latin typeface="Avenir Next LT Pro" panose="020B0504020202020204" pitchFamily="34" charset="0"/>
              </a:rPr>
              <a:t>confine</a:t>
            </a:r>
            <a:r>
              <a:rPr lang="it-IT" sz="2400" dirty="0">
                <a:latin typeface="Avenir Next LT Pro" panose="020B0504020202020204" pitchFamily="34" charset="0"/>
              </a:rPr>
              <a:t> (anche porti e aeroporti)</a:t>
            </a:r>
          </a:p>
        </p:txBody>
      </p:sp>
    </p:spTree>
    <p:extLst>
      <p:ext uri="{BB962C8B-B14F-4D97-AF65-F5344CB8AC3E}">
        <p14:creationId xmlns:p14="http://schemas.microsoft.com/office/powerpoint/2010/main" val="11316685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5514</TotalTime>
  <Words>504</Words>
  <Application>Microsoft Office PowerPoint</Application>
  <PresentationFormat>Presentazione su schermo (16:9)</PresentationFormat>
  <Paragraphs>161</Paragraphs>
  <Slides>22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Calibri</vt:lpstr>
      <vt:lpstr>Wingdings</vt:lpstr>
      <vt:lpstr>Tema di Office</vt:lpstr>
      <vt:lpstr>Presentazione standard di PowerPoint</vt:lpstr>
      <vt:lpstr>Presentazione standard di PowerPoint</vt:lpstr>
      <vt:lpstr>Quanto costano le invasioni biologiche?</vt:lpstr>
      <vt:lpstr>Cos’è la biosicurezza?</vt:lpstr>
      <vt:lpstr>Come agisce la biosicurezza?</vt:lpstr>
      <vt:lpstr>Come agisce la biosicurezza?</vt:lpstr>
      <vt:lpstr>Biosicurezza pre-frontiera</vt:lpstr>
      <vt:lpstr>Biosicurezza pre-frontiera</vt:lpstr>
      <vt:lpstr>Biosicurezza alla frontiera</vt:lpstr>
      <vt:lpstr>Biosicurezza alla frontiera</vt:lpstr>
      <vt:lpstr>Biosicurezza post-frontiera</vt:lpstr>
      <vt:lpstr>Biosicurezza post-frontiera</vt:lpstr>
      <vt:lpstr>Life TETIDE Turning Eradication Targets Into Durable Effects </vt:lpstr>
      <vt:lpstr>Ratto nero Rattus rattus</vt:lpstr>
      <vt:lpstr>Life TETIDE PNAT</vt:lpstr>
      <vt:lpstr>Life TETIDE - PNAT</vt:lpstr>
      <vt:lpstr>Life TETIDE - PNAT</vt:lpstr>
      <vt:lpstr>Life TETIDE - PNAT</vt:lpstr>
      <vt:lpstr>Presentazione standard di PowerPoint</vt:lpstr>
      <vt:lpstr>Considerazioni finali</vt:lpstr>
      <vt:lpstr>Grazie per  l’attenzione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</dc:title>
  <dc:creator>elisabetta</dc:creator>
  <cp:lastModifiedBy>Dorina Scappini</cp:lastModifiedBy>
  <cp:revision>129</cp:revision>
  <dcterms:created xsi:type="dcterms:W3CDTF">2025-01-30T17:48:31Z</dcterms:created>
  <dcterms:modified xsi:type="dcterms:W3CDTF">2025-12-12T10:45:55Z</dcterms:modified>
</cp:coreProperties>
</file>