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22"/>
  </p:notesMasterIdLst>
  <p:handoutMasterIdLst>
    <p:handoutMasterId r:id="rId23"/>
  </p:handoutMasterIdLst>
  <p:sldIdLst>
    <p:sldId id="256" r:id="rId2"/>
    <p:sldId id="268" r:id="rId3"/>
    <p:sldId id="269" r:id="rId4"/>
    <p:sldId id="267" r:id="rId5"/>
    <p:sldId id="302" r:id="rId6"/>
    <p:sldId id="275" r:id="rId7"/>
    <p:sldId id="260" r:id="rId8"/>
    <p:sldId id="263" r:id="rId9"/>
    <p:sldId id="293" r:id="rId10"/>
    <p:sldId id="271" r:id="rId11"/>
    <p:sldId id="303" r:id="rId12"/>
    <p:sldId id="300" r:id="rId13"/>
    <p:sldId id="295" r:id="rId14"/>
    <p:sldId id="297" r:id="rId15"/>
    <p:sldId id="304" r:id="rId16"/>
    <p:sldId id="272" r:id="rId17"/>
    <p:sldId id="279" r:id="rId18"/>
    <p:sldId id="305" r:id="rId19"/>
    <p:sldId id="301" r:id="rId20"/>
    <p:sldId id="266" r:id="rId21"/>
  </p:sldIdLst>
  <p:sldSz cx="9144000" cy="5143500" type="screen16x9"/>
  <p:notesSz cx="6858000" cy="9144000"/>
  <p:defaultTex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opertine indice" id="{9EC29F48-8BD7-A04D-93FA-C946CE038DAF}">
          <p14:sldIdLst>
            <p14:sldId id="256"/>
            <p14:sldId id="268"/>
            <p14:sldId id="269"/>
            <p14:sldId id="267"/>
            <p14:sldId id="302"/>
            <p14:sldId id="275"/>
            <p14:sldId id="260"/>
            <p14:sldId id="263"/>
            <p14:sldId id="293"/>
            <p14:sldId id="271"/>
            <p14:sldId id="303"/>
            <p14:sldId id="300"/>
            <p14:sldId id="295"/>
            <p14:sldId id="297"/>
            <p14:sldId id="304"/>
            <p14:sldId id="272"/>
            <p14:sldId id="279"/>
            <p14:sldId id="305"/>
            <p14:sldId id="301"/>
            <p14:sldId id="266"/>
          </p14:sldIdLst>
        </p14:section>
      </p14:sectionLst>
    </p:ext>
    <p:ext uri="{EFAFB233-063F-42B5-8137-9DF3F51BA10A}">
      <p15:sldGuideLst xmlns:p15="http://schemas.microsoft.com/office/powerpoint/2012/main">
        <p15:guide id="1" orient="horz" pos="1697">
          <p15:clr>
            <a:srgbClr val="A4A3A4"/>
          </p15:clr>
        </p15:guide>
        <p15:guide id="2" orient="horz" pos="130">
          <p15:clr>
            <a:srgbClr val="A4A3A4"/>
          </p15:clr>
        </p15:guide>
        <p15:guide id="3" pos="168">
          <p15:clr>
            <a:srgbClr val="A4A3A4"/>
          </p15:clr>
        </p15:guide>
        <p15:guide id="4" pos="2978">
          <p15:clr>
            <a:srgbClr val="A4A3A4"/>
          </p15:clr>
        </p15:guide>
        <p15:guide id="5" pos="744">
          <p15:clr>
            <a:srgbClr val="A4A3A4"/>
          </p15:clr>
        </p15:guide>
        <p15:guide id="6" pos="5404">
          <p15:clr>
            <a:srgbClr val="A4A3A4"/>
          </p15:clr>
        </p15:guide>
        <p15:guide id="7" pos="3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4AC00"/>
    <a:srgbClr val="C7E2E3"/>
    <a:srgbClr val="183D5A"/>
    <a:srgbClr val="C92569"/>
    <a:srgbClr val="C92965"/>
    <a:srgbClr val="EEC7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6" autoAdjust="0"/>
    <p:restoredTop sz="94622" autoAdjust="0"/>
  </p:normalViewPr>
  <p:slideViewPr>
    <p:cSldViewPr snapToGrid="0" snapToObjects="1" showGuides="1">
      <p:cViewPr varScale="1">
        <p:scale>
          <a:sx n="138" d="100"/>
          <a:sy n="138" d="100"/>
        </p:scale>
        <p:origin x="834" y="120"/>
      </p:cViewPr>
      <p:guideLst>
        <p:guide orient="horz" pos="1697"/>
        <p:guide orient="horz" pos="130"/>
        <p:guide pos="168"/>
        <p:guide pos="2978"/>
        <p:guide pos="744"/>
        <p:guide pos="5404"/>
        <p:guide pos="3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it-IT" b="1" dirty="0">
                <a:solidFill>
                  <a:schemeClr val="tx1"/>
                </a:solidFill>
                <a:latin typeface="Candara" panose="020E0502030303020204" pitchFamily="34" charset="0"/>
              </a:rPr>
              <a:t>Area degli habitat Natura 2000 invasa da </a:t>
            </a:r>
            <a:r>
              <a:rPr lang="it-IT" b="1" i="1" dirty="0" err="1">
                <a:solidFill>
                  <a:schemeClr val="tx1"/>
                </a:solidFill>
                <a:latin typeface="Candara" panose="020E0502030303020204" pitchFamily="34" charset="0"/>
              </a:rPr>
              <a:t>Opuntia</a:t>
            </a:r>
            <a:r>
              <a:rPr lang="it-IT" b="1" i="1" dirty="0">
                <a:solidFill>
                  <a:schemeClr val="tx1"/>
                </a:solidFill>
                <a:latin typeface="Candara" panose="020E0502030303020204" pitchFamily="34" charset="0"/>
              </a:rPr>
              <a:t> </a:t>
            </a:r>
            <a:r>
              <a:rPr lang="it-IT" b="1" i="1" dirty="0" err="1">
                <a:solidFill>
                  <a:schemeClr val="tx1"/>
                </a:solidFill>
                <a:latin typeface="Candara" panose="020E0502030303020204" pitchFamily="34" charset="0"/>
              </a:rPr>
              <a:t>stricta</a:t>
            </a:r>
            <a:r>
              <a:rPr lang="it-IT" b="1" i="1" dirty="0">
                <a:solidFill>
                  <a:schemeClr val="tx1"/>
                </a:solidFill>
                <a:latin typeface="Candara" panose="020E0502030303020204" pitchFamily="34" charset="0"/>
              </a:rPr>
              <a:t> </a:t>
            </a:r>
            <a:r>
              <a:rPr lang="it-IT" b="1" dirty="0">
                <a:solidFill>
                  <a:schemeClr val="tx1"/>
                </a:solidFill>
                <a:latin typeface="Candara" panose="020E0502030303020204" pitchFamily="34" charset="0"/>
              </a:rPr>
              <a:t>per categorie prioritarie di intervento</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it-IT"/>
        </a:p>
      </c:txPr>
    </c:title>
    <c:autoTitleDeleted val="0"/>
    <c:plotArea>
      <c:layout/>
      <c:barChart>
        <c:barDir val="col"/>
        <c:grouping val="stacked"/>
        <c:varyColors val="0"/>
        <c:ser>
          <c:idx val="0"/>
          <c:order val="0"/>
          <c:tx>
            <c:strRef>
              <c:f>Priorità!$B$29</c:f>
              <c:strCache>
                <c:ptCount val="1"/>
                <c:pt idx="0">
                  <c:v>Maximum</c:v>
                </c:pt>
              </c:strCache>
            </c:strRef>
          </c:tx>
          <c:spPr>
            <a:solidFill>
              <a:srgbClr val="C00000"/>
            </a:solidFill>
            <a:ln>
              <a:solidFill>
                <a:schemeClr val="bg2">
                  <a:lumMod val="50000"/>
                </a:schemeClr>
              </a:solidFill>
            </a:ln>
            <a:effectLst/>
          </c:spPr>
          <c:invertIfNegative val="0"/>
          <c:cat>
            <c:strRef>
              <c:f>Priorità!$A$30:$A$35</c:f>
              <c:strCache>
                <c:ptCount val="6"/>
                <c:pt idx="0">
                  <c:v>1240</c:v>
                </c:pt>
                <c:pt idx="1">
                  <c:v>3170*</c:v>
                </c:pt>
                <c:pt idx="2">
                  <c:v>5320</c:v>
                </c:pt>
                <c:pt idx="3">
                  <c:v>5330</c:v>
                </c:pt>
                <c:pt idx="4">
                  <c:v>6220*</c:v>
                </c:pt>
                <c:pt idx="5">
                  <c:v>8220</c:v>
                </c:pt>
              </c:strCache>
            </c:strRef>
          </c:cat>
          <c:val>
            <c:numRef>
              <c:f>Priorità!$B$30:$B$35</c:f>
              <c:numCache>
                <c:formatCode>0.00</c:formatCode>
                <c:ptCount val="6"/>
                <c:pt idx="0">
                  <c:v>5.7210674652364704</c:v>
                </c:pt>
                <c:pt idx="1">
                  <c:v>0.58428272046265761</c:v>
                </c:pt>
                <c:pt idx="2">
                  <c:v>5.0199052925797947</c:v>
                </c:pt>
                <c:pt idx="3">
                  <c:v>11.146278066820793</c:v>
                </c:pt>
                <c:pt idx="4">
                  <c:v>11.140556942925024</c:v>
                </c:pt>
                <c:pt idx="5">
                  <c:v>7.9989586997805979</c:v>
                </c:pt>
              </c:numCache>
            </c:numRef>
          </c:val>
          <c:extLst>
            <c:ext xmlns:c16="http://schemas.microsoft.com/office/drawing/2014/chart" uri="{C3380CC4-5D6E-409C-BE32-E72D297353CC}">
              <c16:uniqueId val="{00000000-557F-40E5-8F75-302897BFEA86}"/>
            </c:ext>
          </c:extLst>
        </c:ser>
        <c:ser>
          <c:idx val="1"/>
          <c:order val="1"/>
          <c:tx>
            <c:strRef>
              <c:f>Priorità!$C$29</c:f>
              <c:strCache>
                <c:ptCount val="1"/>
                <c:pt idx="0">
                  <c:v>High</c:v>
                </c:pt>
              </c:strCache>
            </c:strRef>
          </c:tx>
          <c:spPr>
            <a:solidFill>
              <a:schemeClr val="accent2"/>
            </a:solidFill>
            <a:ln>
              <a:solidFill>
                <a:schemeClr val="bg2">
                  <a:lumMod val="50000"/>
                </a:schemeClr>
              </a:solidFill>
            </a:ln>
            <a:effectLst/>
          </c:spPr>
          <c:invertIfNegative val="0"/>
          <c:cat>
            <c:strRef>
              <c:f>Priorità!$A$30:$A$35</c:f>
              <c:strCache>
                <c:ptCount val="6"/>
                <c:pt idx="0">
                  <c:v>1240</c:v>
                </c:pt>
                <c:pt idx="1">
                  <c:v>3170*</c:v>
                </c:pt>
                <c:pt idx="2">
                  <c:v>5320</c:v>
                </c:pt>
                <c:pt idx="3">
                  <c:v>5330</c:v>
                </c:pt>
                <c:pt idx="4">
                  <c:v>6220*</c:v>
                </c:pt>
                <c:pt idx="5">
                  <c:v>8220</c:v>
                </c:pt>
              </c:strCache>
            </c:strRef>
          </c:cat>
          <c:val>
            <c:numRef>
              <c:f>Priorità!$C$30:$C$35</c:f>
              <c:numCache>
                <c:formatCode>0.00</c:formatCode>
                <c:ptCount val="6"/>
                <c:pt idx="0">
                  <c:v>0</c:v>
                </c:pt>
                <c:pt idx="1">
                  <c:v>4.2112051922650398E-2</c:v>
                </c:pt>
                <c:pt idx="2">
                  <c:v>0.148404911748828</c:v>
                </c:pt>
                <c:pt idx="3">
                  <c:v>1.2891782609399518</c:v>
                </c:pt>
                <c:pt idx="4">
                  <c:v>2.2793505510896699</c:v>
                </c:pt>
                <c:pt idx="5">
                  <c:v>1.3552197057657311</c:v>
                </c:pt>
              </c:numCache>
            </c:numRef>
          </c:val>
          <c:extLst>
            <c:ext xmlns:c16="http://schemas.microsoft.com/office/drawing/2014/chart" uri="{C3380CC4-5D6E-409C-BE32-E72D297353CC}">
              <c16:uniqueId val="{00000001-557F-40E5-8F75-302897BFEA86}"/>
            </c:ext>
          </c:extLst>
        </c:ser>
        <c:ser>
          <c:idx val="2"/>
          <c:order val="2"/>
          <c:tx>
            <c:strRef>
              <c:f>Priorità!$D$29</c:f>
              <c:strCache>
                <c:ptCount val="1"/>
                <c:pt idx="0">
                  <c:v>Medium</c:v>
                </c:pt>
              </c:strCache>
            </c:strRef>
          </c:tx>
          <c:spPr>
            <a:solidFill>
              <a:srgbClr val="FFC000"/>
            </a:solidFill>
            <a:ln>
              <a:solidFill>
                <a:schemeClr val="bg2">
                  <a:lumMod val="50000"/>
                </a:schemeClr>
              </a:solidFill>
            </a:ln>
            <a:effectLst/>
          </c:spPr>
          <c:invertIfNegative val="0"/>
          <c:cat>
            <c:strRef>
              <c:f>Priorità!$A$30:$A$35</c:f>
              <c:strCache>
                <c:ptCount val="6"/>
                <c:pt idx="0">
                  <c:v>1240</c:v>
                </c:pt>
                <c:pt idx="1">
                  <c:v>3170*</c:v>
                </c:pt>
                <c:pt idx="2">
                  <c:v>5320</c:v>
                </c:pt>
                <c:pt idx="3">
                  <c:v>5330</c:v>
                </c:pt>
                <c:pt idx="4">
                  <c:v>6220*</c:v>
                </c:pt>
                <c:pt idx="5">
                  <c:v>8220</c:v>
                </c:pt>
              </c:strCache>
            </c:strRef>
          </c:cat>
          <c:val>
            <c:numRef>
              <c:f>Priorità!$D$30:$D$35</c:f>
              <c:numCache>
                <c:formatCode>0.00</c:formatCode>
                <c:ptCount val="6"/>
                <c:pt idx="0">
                  <c:v>5.5730323151888111E-2</c:v>
                </c:pt>
                <c:pt idx="1">
                  <c:v>4.6669996903431599E-2</c:v>
                </c:pt>
                <c:pt idx="2">
                  <c:v>0.67554077183917738</c:v>
                </c:pt>
                <c:pt idx="3">
                  <c:v>0.56189628185548202</c:v>
                </c:pt>
                <c:pt idx="4">
                  <c:v>1.4061837441323135</c:v>
                </c:pt>
                <c:pt idx="5">
                  <c:v>0.82779776051711995</c:v>
                </c:pt>
              </c:numCache>
            </c:numRef>
          </c:val>
          <c:extLst>
            <c:ext xmlns:c16="http://schemas.microsoft.com/office/drawing/2014/chart" uri="{C3380CC4-5D6E-409C-BE32-E72D297353CC}">
              <c16:uniqueId val="{00000002-557F-40E5-8F75-302897BFEA86}"/>
            </c:ext>
          </c:extLst>
        </c:ser>
        <c:ser>
          <c:idx val="3"/>
          <c:order val="3"/>
          <c:tx>
            <c:strRef>
              <c:f>Priorità!$E$29</c:f>
              <c:strCache>
                <c:ptCount val="1"/>
                <c:pt idx="0">
                  <c:v>Low</c:v>
                </c:pt>
              </c:strCache>
            </c:strRef>
          </c:tx>
          <c:spPr>
            <a:solidFill>
              <a:srgbClr val="FFFFCC"/>
            </a:solidFill>
            <a:ln>
              <a:solidFill>
                <a:schemeClr val="bg2">
                  <a:lumMod val="50000"/>
                </a:schemeClr>
              </a:solidFill>
            </a:ln>
            <a:effectLst/>
          </c:spPr>
          <c:invertIfNegative val="0"/>
          <c:cat>
            <c:strRef>
              <c:f>Priorità!$A$30:$A$35</c:f>
              <c:strCache>
                <c:ptCount val="6"/>
                <c:pt idx="0">
                  <c:v>1240</c:v>
                </c:pt>
                <c:pt idx="1">
                  <c:v>3170*</c:v>
                </c:pt>
                <c:pt idx="2">
                  <c:v>5320</c:v>
                </c:pt>
                <c:pt idx="3">
                  <c:v>5330</c:v>
                </c:pt>
                <c:pt idx="4">
                  <c:v>6220*</c:v>
                </c:pt>
                <c:pt idx="5">
                  <c:v>8220</c:v>
                </c:pt>
              </c:strCache>
            </c:strRef>
          </c:cat>
          <c:val>
            <c:numRef>
              <c:f>Priorità!$E$30:$E$35</c:f>
              <c:numCache>
                <c:formatCode>0.00</c:formatCode>
                <c:ptCount val="6"/>
                <c:pt idx="0">
                  <c:v>0.42398866841536997</c:v>
                </c:pt>
                <c:pt idx="1">
                  <c:v>0</c:v>
                </c:pt>
                <c:pt idx="2">
                  <c:v>0.24997853597009603</c:v>
                </c:pt>
                <c:pt idx="3">
                  <c:v>0</c:v>
                </c:pt>
                <c:pt idx="4">
                  <c:v>0</c:v>
                </c:pt>
                <c:pt idx="5">
                  <c:v>0</c:v>
                </c:pt>
              </c:numCache>
            </c:numRef>
          </c:val>
          <c:extLst>
            <c:ext xmlns:c16="http://schemas.microsoft.com/office/drawing/2014/chart" uri="{C3380CC4-5D6E-409C-BE32-E72D297353CC}">
              <c16:uniqueId val="{00000003-557F-40E5-8F75-302897BFEA86}"/>
            </c:ext>
          </c:extLst>
        </c:ser>
        <c:dLbls>
          <c:showLegendKey val="0"/>
          <c:showVal val="0"/>
          <c:showCatName val="0"/>
          <c:showSerName val="0"/>
          <c:showPercent val="0"/>
          <c:showBubbleSize val="0"/>
        </c:dLbls>
        <c:gapWidth val="150"/>
        <c:overlap val="100"/>
        <c:axId val="180864992"/>
        <c:axId val="180867872"/>
      </c:barChart>
      <c:catAx>
        <c:axId val="180864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Candara" panose="020E0502030303020204" pitchFamily="34" charset="0"/>
                    <a:ea typeface="+mn-ea"/>
                    <a:cs typeface="+mn-cs"/>
                  </a:defRPr>
                </a:pPr>
                <a:r>
                  <a:rPr lang="it-IT">
                    <a:latin typeface="Candara" panose="020E0502030303020204" pitchFamily="34" charset="0"/>
                  </a:rPr>
                  <a:t>Habitat</a:t>
                </a:r>
                <a:r>
                  <a:rPr lang="it-IT" baseline="0">
                    <a:latin typeface="Candara" panose="020E0502030303020204" pitchFamily="34" charset="0"/>
                  </a:rPr>
                  <a:t> Natura 2000</a:t>
                </a:r>
                <a:endParaRPr lang="it-IT">
                  <a:latin typeface="Candara" panose="020E0502030303020204" pitchFamily="34" charset="0"/>
                </a:endParaRP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Candara" panose="020E0502030303020204" pitchFamily="34" charset="0"/>
                  <a:ea typeface="+mn-ea"/>
                  <a:cs typeface="+mn-cs"/>
                </a:defRPr>
              </a:pPr>
              <a:endParaRPr lang="it-IT"/>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Candara" panose="020E0502030303020204" pitchFamily="34" charset="0"/>
                <a:ea typeface="+mn-ea"/>
                <a:cs typeface="+mn-cs"/>
              </a:defRPr>
            </a:pPr>
            <a:endParaRPr lang="it-IT"/>
          </a:p>
        </c:txPr>
        <c:crossAx val="180867872"/>
        <c:crosses val="autoZero"/>
        <c:auto val="1"/>
        <c:lblAlgn val="ctr"/>
        <c:lblOffset val="100"/>
        <c:noMultiLvlLbl val="0"/>
      </c:catAx>
      <c:valAx>
        <c:axId val="180867872"/>
        <c:scaling>
          <c:orientation val="minMax"/>
          <c:max val="16"/>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Candara" panose="020E0502030303020204" pitchFamily="34" charset="0"/>
                    <a:ea typeface="+mn-ea"/>
                    <a:cs typeface="+mn-cs"/>
                  </a:defRPr>
                </a:pPr>
                <a:r>
                  <a:rPr lang="it-IT">
                    <a:latin typeface="Candara" panose="020E0502030303020204" pitchFamily="34" charset="0"/>
                  </a:rPr>
                  <a:t>ha</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Candara" panose="020E0502030303020204" pitchFamily="34" charset="0"/>
                  <a:ea typeface="+mn-ea"/>
                  <a:cs typeface="+mn-cs"/>
                </a:defRPr>
              </a:pPr>
              <a:endParaRPr lang="it-IT"/>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Candara" panose="020E0502030303020204" pitchFamily="34" charset="0"/>
                <a:ea typeface="+mn-ea"/>
                <a:cs typeface="+mn-cs"/>
              </a:defRPr>
            </a:pPr>
            <a:endParaRPr lang="it-IT"/>
          </a:p>
        </c:txPr>
        <c:crossAx val="18086499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Candara" panose="020E0502030303020204" pitchFamily="34" charset="0"/>
              <a:ea typeface="+mn-ea"/>
              <a:cs typeface="+mn-cs"/>
            </a:defRPr>
          </a:pPr>
          <a:endParaRPr lang="it-IT"/>
        </a:p>
      </c:txPr>
    </c:legend>
    <c:plotVisOnly val="1"/>
    <c:dispBlanksAs val="gap"/>
    <c:showDLblsOverMax val="0"/>
  </c:chart>
  <c:spPr>
    <a:noFill/>
    <a:ln>
      <a:noFill/>
    </a:ln>
    <a:effectLst/>
  </c:spPr>
  <c:txPr>
    <a:bodyPr/>
    <a:lstStyle/>
    <a:p>
      <a:pPr>
        <a:defRPr/>
      </a:pPr>
      <a:endParaRPr lang="it-IT"/>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DC211436-FA0C-5B46-A4F8-04B005B107A3}" type="datetime2">
              <a:rPr lang="it-IT" smtClean="0"/>
              <a:t>venerdì 12 dicembre 2025</a:t>
            </a:fld>
            <a:endParaRPr lang="it-IT"/>
          </a:p>
        </p:txBody>
      </p:sp>
      <p:sp>
        <p:nvSpPr>
          <p:cNvPr id="4" name="Segnaposto piè di pagina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it-IT"/>
          </a:p>
        </p:txBody>
      </p:sp>
      <p:sp>
        <p:nvSpPr>
          <p:cNvPr id="5" name="Segnaposto numero diapositiva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4A6CC14-F0A2-C941-AC29-9328555B9282}" type="slidenum">
              <a:rPr lang="it-IT" smtClean="0"/>
              <a:t>‹N›</a:t>
            </a:fld>
            <a:endParaRPr lang="it-IT"/>
          </a:p>
        </p:txBody>
      </p:sp>
    </p:spTree>
    <p:extLst>
      <p:ext uri="{BB962C8B-B14F-4D97-AF65-F5344CB8AC3E}">
        <p14:creationId xmlns:p14="http://schemas.microsoft.com/office/powerpoint/2010/main" val="127728081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B9B2D36-E199-EA45-9D37-DE4A576ED7CD}" type="datetime2">
              <a:rPr lang="it-IT" smtClean="0"/>
              <a:t>venerdì 12 dicembre 2025</a:t>
            </a:fld>
            <a:endParaRPr lang="it-IT"/>
          </a:p>
        </p:txBody>
      </p:sp>
      <p:sp>
        <p:nvSpPr>
          <p:cNvPr id="4" name="Segnaposto immagine diapositiva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it-IT"/>
          </a:p>
        </p:txBody>
      </p:sp>
      <p:sp>
        <p:nvSpPr>
          <p:cNvPr id="5" name="Segnaposto note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Segnaposto piè di pagina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it-IT"/>
          </a:p>
        </p:txBody>
      </p:sp>
      <p:sp>
        <p:nvSpPr>
          <p:cNvPr id="7" name="Segnaposto numero diapositiva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3360743-DA3E-8A4F-99D4-6D7D659DC034}" type="slidenum">
              <a:rPr lang="it-IT" smtClean="0"/>
              <a:t>‹N›</a:t>
            </a:fld>
            <a:endParaRPr lang="it-IT"/>
          </a:p>
        </p:txBody>
      </p:sp>
    </p:spTree>
    <p:extLst>
      <p:ext uri="{BB962C8B-B14F-4D97-AF65-F5344CB8AC3E}">
        <p14:creationId xmlns:p14="http://schemas.microsoft.com/office/powerpoint/2010/main" val="3390947743"/>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ptos" panose="020B0004020202020204" pitchFamily="34" charset="0"/>
                <a:ea typeface="Aptos" panose="020B0004020202020204" pitchFamily="34" charset="0"/>
                <a:cs typeface="Times New Roman" panose="02020603050405020304" pitchFamily="18" charset="0"/>
              </a:rPr>
              <a:t>Good morning everyone, I am Alice Misuri and I work at the University of Florence. Today I am here to present to you the first steps in the management of invasive plant species within the Life Project </a:t>
            </a:r>
            <a:r>
              <a:rPr lang="en-US" sz="1200" dirty="0" err="1">
                <a:effectLst/>
                <a:latin typeface="Aptos" panose="020B0004020202020204" pitchFamily="34" charset="0"/>
                <a:ea typeface="Aptos" panose="020B0004020202020204" pitchFamily="34" charset="0"/>
                <a:cs typeface="Times New Roman" panose="02020603050405020304" pitchFamily="18" charset="0"/>
              </a:rPr>
              <a:t>Tetide</a:t>
            </a:r>
            <a:r>
              <a:rPr lang="en-US" sz="1200" dirty="0">
                <a:effectLst/>
                <a:latin typeface="Aptos" panose="020B0004020202020204" pitchFamily="34" charset="0"/>
                <a:ea typeface="Aptos" panose="020B0004020202020204" pitchFamily="34" charset="0"/>
                <a:cs typeface="Times New Roman" panose="02020603050405020304" pitchFamily="18" charset="0"/>
              </a:rPr>
              <a:t>.</a:t>
            </a:r>
            <a:endParaRPr lang="it-IT" dirty="0"/>
          </a:p>
        </p:txBody>
      </p:sp>
      <p:sp>
        <p:nvSpPr>
          <p:cNvPr id="4" name="Segnaposto numero diapositiva 3"/>
          <p:cNvSpPr>
            <a:spLocks noGrp="1"/>
          </p:cNvSpPr>
          <p:nvPr>
            <p:ph type="sldNum" sz="quarter" idx="5"/>
          </p:nvPr>
        </p:nvSpPr>
        <p:spPr/>
        <p:txBody>
          <a:bodyPr/>
          <a:lstStyle/>
          <a:p>
            <a:fld id="{053A2824-BCCA-4CD5-8D98-A7A00098F912}" type="slidenum">
              <a:rPr lang="it-IT" smtClean="0"/>
              <a:t>2</a:t>
            </a:fld>
            <a:endParaRPr lang="it-IT"/>
          </a:p>
        </p:txBody>
      </p:sp>
    </p:spTree>
    <p:extLst>
      <p:ext uri="{BB962C8B-B14F-4D97-AF65-F5344CB8AC3E}">
        <p14:creationId xmlns:p14="http://schemas.microsoft.com/office/powerpoint/2010/main" val="3595344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US" dirty="0"/>
              <a:t>The aims of the project are divided into several work packages. And the University of Florence is mostly involved in the 3 you see in yellow. In particular, the first one wp3 concerns the mapping of alien plants in </a:t>
            </a:r>
            <a:r>
              <a:rPr lang="en-US" dirty="0" err="1"/>
              <a:t>Capraia</a:t>
            </a:r>
            <a:r>
              <a:rPr lang="en-US" dirty="0"/>
              <a:t> and the drafting of the executive project for their removal. The second wp10 concerns scientific monitoring to assess the state of the habitats before and after removal. Finally, the third wp2 concerns the drafting of biosafety protocols and the creation of an </a:t>
            </a:r>
            <a:r>
              <a:rPr lang="en-US" dirty="0" err="1"/>
              <a:t>iNaturalist</a:t>
            </a:r>
            <a:r>
              <a:rPr lang="en-US" dirty="0"/>
              <a:t> project and a GIS database</a:t>
            </a:r>
            <a:endParaRPr lang="it-IT" dirty="0"/>
          </a:p>
        </p:txBody>
      </p:sp>
      <p:sp>
        <p:nvSpPr>
          <p:cNvPr id="4" name="Segnaposto numero diapositiva 3"/>
          <p:cNvSpPr>
            <a:spLocks noGrp="1"/>
          </p:cNvSpPr>
          <p:nvPr>
            <p:ph type="sldNum" sz="quarter" idx="5"/>
          </p:nvPr>
        </p:nvSpPr>
        <p:spPr/>
        <p:txBody>
          <a:bodyPr/>
          <a:lstStyle/>
          <a:p>
            <a:fld id="{053A2824-BCCA-4CD5-8D98-A7A00098F912}" type="slidenum">
              <a:rPr lang="it-IT" smtClean="0"/>
              <a:t>3</a:t>
            </a:fld>
            <a:endParaRPr lang="it-IT"/>
          </a:p>
        </p:txBody>
      </p:sp>
    </p:spTree>
    <p:extLst>
      <p:ext uri="{BB962C8B-B14F-4D97-AF65-F5344CB8AC3E}">
        <p14:creationId xmlns:p14="http://schemas.microsoft.com/office/powerpoint/2010/main" val="1136512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A0A563-D1C9-92DA-6D18-E3C26B3AAF90}"/>
            </a:ext>
          </a:extLst>
        </p:cNvPr>
        <p:cNvGrpSpPr/>
        <p:nvPr/>
      </p:nvGrpSpPr>
      <p:grpSpPr>
        <a:xfrm>
          <a:off x="0" y="0"/>
          <a:ext cx="0" cy="0"/>
          <a:chOff x="0" y="0"/>
          <a:chExt cx="0" cy="0"/>
        </a:xfrm>
      </p:grpSpPr>
      <p:sp>
        <p:nvSpPr>
          <p:cNvPr id="2" name="Segnaposto immagine diapositiva 1">
            <a:extLst>
              <a:ext uri="{FF2B5EF4-FFF2-40B4-BE49-F238E27FC236}">
                <a16:creationId xmlns:a16="http://schemas.microsoft.com/office/drawing/2014/main" id="{A4AF6DCC-4D2D-1E39-E622-3F17E9827560}"/>
              </a:ext>
            </a:extLst>
          </p:cNvPr>
          <p:cNvSpPr>
            <a:spLocks noGrp="1" noRot="1" noChangeAspect="1"/>
          </p:cNvSpPr>
          <p:nvPr>
            <p:ph type="sldImg"/>
          </p:nvPr>
        </p:nvSpPr>
        <p:spPr/>
      </p:sp>
      <p:sp>
        <p:nvSpPr>
          <p:cNvPr id="3" name="Segnaposto note 2">
            <a:extLst>
              <a:ext uri="{FF2B5EF4-FFF2-40B4-BE49-F238E27FC236}">
                <a16:creationId xmlns:a16="http://schemas.microsoft.com/office/drawing/2014/main" id="{51CD6FA3-3758-FECC-41B6-0F3DB677B958}"/>
              </a:ext>
            </a:extLst>
          </p:cNvPr>
          <p:cNvSpPr>
            <a:spLocks noGrp="1"/>
          </p:cNvSpPr>
          <p:nvPr>
            <p:ph type="body" idx="1"/>
          </p:nvPr>
        </p:nvSpPr>
        <p:spPr/>
        <p:txBody>
          <a:bodyPr/>
          <a:lstStyle/>
          <a:p>
            <a:endParaRPr lang="it-IT"/>
          </a:p>
        </p:txBody>
      </p:sp>
      <p:sp>
        <p:nvSpPr>
          <p:cNvPr id="4" name="Segnaposto numero diapositiva 3">
            <a:extLst>
              <a:ext uri="{FF2B5EF4-FFF2-40B4-BE49-F238E27FC236}">
                <a16:creationId xmlns:a16="http://schemas.microsoft.com/office/drawing/2014/main" id="{FE61DB6C-C335-E8F5-9944-5DFB99DD99CC}"/>
              </a:ext>
            </a:extLst>
          </p:cNvPr>
          <p:cNvSpPr>
            <a:spLocks noGrp="1"/>
          </p:cNvSpPr>
          <p:nvPr>
            <p:ph type="sldNum" sz="quarter" idx="10"/>
          </p:nvPr>
        </p:nvSpPr>
        <p:spPr/>
        <p:txBody>
          <a:bodyPr/>
          <a:lstStyle/>
          <a:p>
            <a:fld id="{33360743-DA3E-8A4F-99D4-6D7D659DC034}" type="slidenum">
              <a:rPr lang="it-IT" smtClean="0"/>
              <a:t>4</a:t>
            </a:fld>
            <a:endParaRPr lang="it-IT"/>
          </a:p>
        </p:txBody>
      </p:sp>
    </p:spTree>
    <p:extLst>
      <p:ext uri="{BB962C8B-B14F-4D97-AF65-F5344CB8AC3E}">
        <p14:creationId xmlns:p14="http://schemas.microsoft.com/office/powerpoint/2010/main" val="502495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A3178D-1A8B-79AF-2D3D-95A063FB3CF4}"/>
            </a:ext>
          </a:extLst>
        </p:cNvPr>
        <p:cNvGrpSpPr/>
        <p:nvPr/>
      </p:nvGrpSpPr>
      <p:grpSpPr>
        <a:xfrm>
          <a:off x="0" y="0"/>
          <a:ext cx="0" cy="0"/>
          <a:chOff x="0" y="0"/>
          <a:chExt cx="0" cy="0"/>
        </a:xfrm>
      </p:grpSpPr>
      <p:sp>
        <p:nvSpPr>
          <p:cNvPr id="2" name="Segnaposto immagine diapositiva 1">
            <a:extLst>
              <a:ext uri="{FF2B5EF4-FFF2-40B4-BE49-F238E27FC236}">
                <a16:creationId xmlns:a16="http://schemas.microsoft.com/office/drawing/2014/main" id="{DC7A00C3-24A3-AE16-10C7-0DF8A55BDADB}"/>
              </a:ext>
            </a:extLst>
          </p:cNvPr>
          <p:cNvSpPr>
            <a:spLocks noGrp="1" noRot="1" noChangeAspect="1"/>
          </p:cNvSpPr>
          <p:nvPr>
            <p:ph type="sldImg"/>
          </p:nvPr>
        </p:nvSpPr>
        <p:spPr/>
      </p:sp>
      <p:sp>
        <p:nvSpPr>
          <p:cNvPr id="3" name="Segnaposto note 2">
            <a:extLst>
              <a:ext uri="{FF2B5EF4-FFF2-40B4-BE49-F238E27FC236}">
                <a16:creationId xmlns:a16="http://schemas.microsoft.com/office/drawing/2014/main" id="{0AEFBB05-FBC0-CF74-0CF0-C2BA5574C609}"/>
              </a:ext>
            </a:extLst>
          </p:cNvPr>
          <p:cNvSpPr>
            <a:spLocks noGrp="1"/>
          </p:cNvSpPr>
          <p:nvPr>
            <p:ph type="body" idx="1"/>
          </p:nvPr>
        </p:nvSpPr>
        <p:spPr/>
        <p:txBody>
          <a:bodyPr/>
          <a:lstStyle/>
          <a:p>
            <a:endParaRPr lang="it-IT"/>
          </a:p>
        </p:txBody>
      </p:sp>
      <p:sp>
        <p:nvSpPr>
          <p:cNvPr id="4" name="Segnaposto numero diapositiva 3">
            <a:extLst>
              <a:ext uri="{FF2B5EF4-FFF2-40B4-BE49-F238E27FC236}">
                <a16:creationId xmlns:a16="http://schemas.microsoft.com/office/drawing/2014/main" id="{43D2BFC5-8570-7D23-20D1-A45CE0E0DC8B}"/>
              </a:ext>
            </a:extLst>
          </p:cNvPr>
          <p:cNvSpPr>
            <a:spLocks noGrp="1"/>
          </p:cNvSpPr>
          <p:nvPr>
            <p:ph type="sldNum" sz="quarter" idx="10"/>
          </p:nvPr>
        </p:nvSpPr>
        <p:spPr/>
        <p:txBody>
          <a:bodyPr/>
          <a:lstStyle/>
          <a:p>
            <a:fld id="{33360743-DA3E-8A4F-99D4-6D7D659DC034}" type="slidenum">
              <a:rPr lang="it-IT" smtClean="0"/>
              <a:t>5</a:t>
            </a:fld>
            <a:endParaRPr lang="it-IT"/>
          </a:p>
        </p:txBody>
      </p:sp>
    </p:spTree>
    <p:extLst>
      <p:ext uri="{BB962C8B-B14F-4D97-AF65-F5344CB8AC3E}">
        <p14:creationId xmlns:p14="http://schemas.microsoft.com/office/powerpoint/2010/main" val="4361979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US" dirty="0"/>
              <a:t>Starting from the first work package, we explored the entire island by foot and by boat. For Opuntia stricta being the most widespread species, we decided to perform a drone flight to get the most accurate assessment of removal costs and time.</a:t>
            </a:r>
            <a:endParaRPr lang="it-IT" dirty="0"/>
          </a:p>
        </p:txBody>
      </p:sp>
      <p:sp>
        <p:nvSpPr>
          <p:cNvPr id="4" name="Segnaposto numero diapositiva 3"/>
          <p:cNvSpPr>
            <a:spLocks noGrp="1"/>
          </p:cNvSpPr>
          <p:nvPr>
            <p:ph type="sldNum" sz="quarter" idx="5"/>
          </p:nvPr>
        </p:nvSpPr>
        <p:spPr/>
        <p:txBody>
          <a:bodyPr/>
          <a:lstStyle/>
          <a:p>
            <a:fld id="{053A2824-BCCA-4CD5-8D98-A7A00098F912}" type="slidenum">
              <a:rPr lang="it-IT" smtClean="0"/>
              <a:t>6</a:t>
            </a:fld>
            <a:endParaRPr lang="it-IT"/>
          </a:p>
        </p:txBody>
      </p:sp>
    </p:spTree>
    <p:extLst>
      <p:ext uri="{BB962C8B-B14F-4D97-AF65-F5344CB8AC3E}">
        <p14:creationId xmlns:p14="http://schemas.microsoft.com/office/powerpoint/2010/main" val="3258279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US" dirty="0"/>
              <a:t>The drone flight took place in the area of maximum distribution, which includes the port and village. The drone covered an area of 168 ha, flying between 60-90 m depending on the morphology of the area. The resolution chosen for the aerial photo was 3 cm. We then analyzed the aerial photo by dividing the area into a grid of 221 squares of 1 ha each, which in turn were divided into cells of 1 sq. m. Finally, we selected each cell of 1 sq. m with the presence of Opuntia stricta to get a more accurate estimation of its area.</a:t>
            </a:r>
            <a:endParaRPr lang="it-IT" dirty="0"/>
          </a:p>
        </p:txBody>
      </p:sp>
      <p:sp>
        <p:nvSpPr>
          <p:cNvPr id="4" name="Segnaposto numero diapositiva 3"/>
          <p:cNvSpPr>
            <a:spLocks noGrp="1"/>
          </p:cNvSpPr>
          <p:nvPr>
            <p:ph type="sldNum" sz="quarter" idx="5"/>
          </p:nvPr>
        </p:nvSpPr>
        <p:spPr/>
        <p:txBody>
          <a:bodyPr/>
          <a:lstStyle/>
          <a:p>
            <a:fld id="{053A2824-BCCA-4CD5-8D98-A7A00098F912}" type="slidenum">
              <a:rPr lang="it-IT" smtClean="0"/>
              <a:t>7</a:t>
            </a:fld>
            <a:endParaRPr lang="it-IT"/>
          </a:p>
        </p:txBody>
      </p:sp>
    </p:spTree>
    <p:extLst>
      <p:ext uri="{BB962C8B-B14F-4D97-AF65-F5344CB8AC3E}">
        <p14:creationId xmlns:p14="http://schemas.microsoft.com/office/powerpoint/2010/main" val="3323450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US" dirty="0"/>
              <a:t>the first result obtained from this work package is the alien species map. as you can see on the right, we have the map related to the distribution of opuntia stricta divided by density classes. In total in </a:t>
            </a:r>
            <a:r>
              <a:rPr lang="en-US" dirty="0" err="1"/>
              <a:t>Capraia</a:t>
            </a:r>
            <a:r>
              <a:rPr lang="en-US" dirty="0"/>
              <a:t>, there are about 186 ha of Opuntia stricta which is about 9.4% of the island's area. The other species, shown on the left, have significantly smaller areas and are mostly distributed in the village and harbor area.</a:t>
            </a:r>
            <a:endParaRPr lang="it-IT" dirty="0"/>
          </a:p>
        </p:txBody>
      </p:sp>
      <p:sp>
        <p:nvSpPr>
          <p:cNvPr id="4" name="Segnaposto numero diapositiva 3"/>
          <p:cNvSpPr>
            <a:spLocks noGrp="1"/>
          </p:cNvSpPr>
          <p:nvPr>
            <p:ph type="sldNum" sz="quarter" idx="5"/>
          </p:nvPr>
        </p:nvSpPr>
        <p:spPr/>
        <p:txBody>
          <a:bodyPr/>
          <a:lstStyle/>
          <a:p>
            <a:fld id="{053A2824-BCCA-4CD5-8D98-A7A00098F912}" type="slidenum">
              <a:rPr lang="it-IT" smtClean="0"/>
              <a:t>8</a:t>
            </a:fld>
            <a:endParaRPr lang="it-IT"/>
          </a:p>
        </p:txBody>
      </p:sp>
    </p:spTree>
    <p:extLst>
      <p:ext uri="{BB962C8B-B14F-4D97-AF65-F5344CB8AC3E}">
        <p14:creationId xmlns:p14="http://schemas.microsoft.com/office/powerpoint/2010/main" val="15271625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5"/>
          </p:nvPr>
        </p:nvSpPr>
        <p:spPr/>
        <p:txBody>
          <a:bodyPr/>
          <a:lstStyle/>
          <a:p>
            <a:fld id="{053A2824-BCCA-4CD5-8D98-A7A00098F912}" type="slidenum">
              <a:rPr lang="it-IT" smtClean="0"/>
              <a:t>9</a:t>
            </a:fld>
            <a:endParaRPr lang="it-IT"/>
          </a:p>
        </p:txBody>
      </p:sp>
    </p:spTree>
    <p:extLst>
      <p:ext uri="{BB962C8B-B14F-4D97-AF65-F5344CB8AC3E}">
        <p14:creationId xmlns:p14="http://schemas.microsoft.com/office/powerpoint/2010/main" val="20343596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algn="just"/>
            <a:r>
              <a:rPr lang="en-US" sz="1800" dirty="0">
                <a:effectLst/>
                <a:latin typeface="Arial Narrow" panose="020B0606020202030204" pitchFamily="34" charset="0"/>
                <a:ea typeface="Calibri" panose="020F0502020204030204" pitchFamily="34" charset="0"/>
                <a:cs typeface="Arial Narrow" panose="020B0606020202030204" pitchFamily="34" charset="0"/>
              </a:rPr>
              <a:t>To calculate removal costs and time, we also conducted removal trials to find the best intervention technique. The first one was a manual technique with the use of hacksaw and penknife. We collected the plant waste material inside a dark anti-weed cloth for their mulching. The second one was an integrated manual and mechanical technique with a brush cutter and rake. In this second case, we collected the plant remains in the center of the invasive area without the mulching cloth. In terms of cost and time the second technique proved to be the most effective, although the first was more accurate.</a:t>
            </a:r>
          </a:p>
          <a:p>
            <a:pPr algn="just"/>
            <a:endParaRPr lang="en-US" sz="1800" dirty="0">
              <a:effectLst/>
              <a:latin typeface="Arial Narrow" panose="020B0606020202030204" pitchFamily="34" charset="0"/>
              <a:ea typeface="Calibri" panose="020F0502020204030204" pitchFamily="34" charset="0"/>
              <a:cs typeface="Arial Narrow" panose="020B0606020202030204" pitchFamily="34" charset="0"/>
            </a:endParaRPr>
          </a:p>
          <a:p>
            <a:pPr algn="just"/>
            <a:r>
              <a:rPr lang="en-US" sz="1800" dirty="0">
                <a:effectLst/>
                <a:latin typeface="Arial Narrow" panose="020B0606020202030204" pitchFamily="34" charset="0"/>
                <a:ea typeface="Calibri" panose="020F0502020204030204" pitchFamily="34" charset="0"/>
                <a:cs typeface="Arial Narrow" panose="020B0606020202030204" pitchFamily="34" charset="0"/>
              </a:rPr>
              <a:t>Almost 6 months after the test was performed, the effectiveness of the two different techniques could be verified. In the first case, the treated areas showed very little or no recovery of Opuntia stricta. However, the elapsed time was not sufficient to completely dry out the material stored under the cover of the plastic anti-weed cloth, which had still viable cladodes at the top of the pile. In the second case, a number, albeit limited, of still viable small specimens were detected. Such specimens were often the result of regrowth from cladodes, or still viable parts of them, that had emitted new roots because they were in direct contact with soil or other accumulated plant parts. In other cases, new individuals have emerged from root parts that were not properly removed. In general, however, even in this case, the extent of Opuntia recovery after 6 months was quite small.</a:t>
            </a:r>
          </a:p>
          <a:p>
            <a:pPr algn="just"/>
            <a:endParaRPr lang="en-US" sz="1800" dirty="0">
              <a:effectLst/>
              <a:latin typeface="Arial Narrow" panose="020B0606020202030204" pitchFamily="34" charset="0"/>
            </a:endParaRPr>
          </a:p>
          <a:p>
            <a:r>
              <a:rPr lang="it-IT" sz="1200" kern="1200" dirty="0">
                <a:solidFill>
                  <a:schemeClr val="tx1"/>
                </a:solidFill>
                <a:effectLst/>
                <a:latin typeface="+mn-lt"/>
                <a:ea typeface="+mn-ea"/>
                <a:cs typeface="+mn-cs"/>
              </a:rPr>
              <a:t>Nella primavera del 2024 sono stati eseguiti dei test sperimentali per valutare la fattibilità tecnica, e l’efficacia in termini di controllo della specie, di due diverse modalità di rimozione manuale delle piante di </a:t>
            </a:r>
            <a:r>
              <a:rPr lang="it-IT" sz="1200" i="1" kern="1200" dirty="0">
                <a:solidFill>
                  <a:schemeClr val="tx1"/>
                </a:solidFill>
                <a:effectLst/>
                <a:latin typeface="+mn-lt"/>
                <a:ea typeface="+mn-ea"/>
                <a:cs typeface="+mn-cs"/>
              </a:rPr>
              <a:t>O. stricta</a:t>
            </a:r>
            <a:r>
              <a:rPr lang="it-IT" sz="1200" kern="1200" dirty="0">
                <a:solidFill>
                  <a:schemeClr val="tx1"/>
                </a:solidFill>
                <a:effectLst/>
                <a:latin typeface="+mn-lt"/>
                <a:ea typeface="+mn-ea"/>
                <a:cs typeface="+mn-cs"/>
              </a:rPr>
              <a:t>.</a:t>
            </a:r>
          </a:p>
          <a:p>
            <a:r>
              <a:rPr lang="it-IT" sz="1200" kern="1200" dirty="0">
                <a:solidFill>
                  <a:schemeClr val="tx1"/>
                </a:solidFill>
                <a:effectLst/>
                <a:latin typeface="+mn-lt"/>
                <a:ea typeface="+mn-ea"/>
                <a:cs typeface="+mn-cs"/>
              </a:rPr>
              <a:t>Tali modalità, applicate su superfici di alcune decine di metri quadri ritenute significative per le valutazioni tecniche, hanno previsto:</a:t>
            </a:r>
          </a:p>
          <a:p>
            <a:pPr lvl="0"/>
            <a:r>
              <a:rPr lang="it-IT" sz="1200" kern="1200" dirty="0">
                <a:solidFill>
                  <a:schemeClr val="tx1"/>
                </a:solidFill>
                <a:effectLst/>
                <a:latin typeface="+mn-lt"/>
                <a:ea typeface="+mn-ea"/>
                <a:cs typeface="+mn-cs"/>
              </a:rPr>
              <a:t>1) Il taglio di tutte le piante con pennato e seghetto e raccolta del materiale vegetale ridotto a pezzi, mediamente di 10-30 cm di lunghezza, all’interno di mastelli in plastica della dimensione di 40 litri, facilmente spostabili a mano una volta riempiti. Il materiale è stato trasportato in un punto di raccolta entro un raggio di circa 20 metri e accumulato sopra un telo plastico anti-alga di colore scuro della dimensione di 20 m</a:t>
            </a:r>
            <a:r>
              <a:rPr lang="it-IT" sz="1200" kern="1200" baseline="30000" dirty="0">
                <a:solidFill>
                  <a:schemeClr val="tx1"/>
                </a:solidFill>
                <a:effectLst/>
                <a:latin typeface="+mn-lt"/>
                <a:ea typeface="+mn-ea"/>
                <a:cs typeface="+mn-cs"/>
              </a:rPr>
              <a:t>2</a:t>
            </a:r>
            <a:r>
              <a:rPr lang="it-IT" sz="1200" kern="1200" dirty="0">
                <a:solidFill>
                  <a:schemeClr val="tx1"/>
                </a:solidFill>
                <a:effectLst/>
                <a:latin typeface="+mn-lt"/>
                <a:ea typeface="+mn-ea"/>
                <a:cs typeface="+mn-cs"/>
              </a:rPr>
              <a:t> (5x4 m) che, una volta completato il deposito, è stato richiuso saldamente mediante cordini e grosse pietre per impedire che si potesse riaprire con il vento. Il lavoro di estirpazione manuale ha previsto anche l’utilizzo di piccone per rimuovere anche le parti basali delle piante (colletto) e gli apparati radicali di maggiore dimensione. </a:t>
            </a:r>
          </a:p>
          <a:p>
            <a:pPr lvl="0"/>
            <a:r>
              <a:rPr lang="it-IT" sz="1200" kern="1200" dirty="0">
                <a:solidFill>
                  <a:schemeClr val="tx1"/>
                </a:solidFill>
                <a:effectLst/>
                <a:latin typeface="+mn-lt"/>
                <a:ea typeface="+mn-ea"/>
                <a:cs typeface="+mn-cs"/>
              </a:rPr>
              <a:t>2) Taglio e triturazione delle piante mediante decespugliatore a lama fino a raggiungere la base della pianta. Questa procedura permette, applicandola con una certa accortezza, di tritare e sminuzzare i cladodi in parti di piccole dimensioni (1-10 cm). Il lavoro è stato completato sempre manualmente con l’utilizzo di un piccone per rimuovere la parte basale della pianta e le radici principali. Il materiale triturato è stato quindi raccolto e accumulato direttamente nel sito in cui la pianta vegetava, mediante l’ausilio di un rastrello dotato di punte metalliche di almeno una decina di cm di lunghezza e sufficientemente resistenti all’urto sulle rocce. L’utilizzo del rastrello è servito per rimuovere e accumulare in poco spazio anche le piante di piccole dimensioni e i cladodi di pochi centimetri, rimasti ancora più o meno integri, presenti a terra.</a:t>
            </a:r>
          </a:p>
          <a:p>
            <a:pPr lvl="0"/>
            <a:endParaRPr lang="it-IT" sz="1200" kern="1200" dirty="0">
              <a:solidFill>
                <a:schemeClr val="tx1"/>
              </a:solidFill>
              <a:effectLst/>
              <a:latin typeface="+mn-lt"/>
              <a:ea typeface="+mn-ea"/>
              <a:cs typeface="+mn-cs"/>
            </a:endParaRPr>
          </a:p>
          <a:p>
            <a:r>
              <a:rPr lang="it-IT" sz="1200" kern="1200" dirty="0">
                <a:solidFill>
                  <a:schemeClr val="tx1"/>
                </a:solidFill>
                <a:effectLst/>
                <a:latin typeface="+mn-lt"/>
                <a:ea typeface="+mn-ea"/>
                <a:cs typeface="+mn-cs"/>
              </a:rPr>
              <a:t>A distanza di quasi 6 mesi dall’esecuzione del test si è potuto verificare l’efficacia delle due differenti tecniche. </a:t>
            </a:r>
          </a:p>
          <a:p>
            <a:r>
              <a:rPr lang="it-IT" sz="1200" kern="1200" dirty="0">
                <a:solidFill>
                  <a:schemeClr val="tx1"/>
                </a:solidFill>
                <a:effectLst/>
                <a:latin typeface="+mn-lt"/>
                <a:ea typeface="+mn-ea"/>
                <a:cs typeface="+mn-cs"/>
              </a:rPr>
              <a:t>Nel primo caso le aree trattate hanno mostrato una ripresa di </a:t>
            </a:r>
            <a:r>
              <a:rPr lang="it-IT" sz="1200" i="1" kern="1200" dirty="0">
                <a:solidFill>
                  <a:schemeClr val="tx1"/>
                </a:solidFill>
                <a:effectLst/>
                <a:latin typeface="+mn-lt"/>
                <a:ea typeface="+mn-ea"/>
                <a:cs typeface="+mn-cs"/>
              </a:rPr>
              <a:t>Opuntia stricta</a:t>
            </a:r>
            <a:r>
              <a:rPr lang="it-IT" sz="1200" kern="1200" dirty="0">
                <a:solidFill>
                  <a:schemeClr val="tx1"/>
                </a:solidFill>
                <a:effectLst/>
                <a:latin typeface="+mn-lt"/>
                <a:ea typeface="+mn-ea"/>
                <a:cs typeface="+mn-cs"/>
              </a:rPr>
              <a:t> molto limitata o del tutto assente. Tuttavia, il tempo trascorso non è risultato sufficiente a far seccare completamente il materiale stoccato sotto la copertura del telo plastico anti-alga, che presentava cladodi ancora vitali nella parte superiore del cumulo.</a:t>
            </a:r>
          </a:p>
          <a:p>
            <a:r>
              <a:rPr lang="it-IT" sz="1200" kern="1200" dirty="0">
                <a:solidFill>
                  <a:schemeClr val="tx1"/>
                </a:solidFill>
                <a:effectLst/>
                <a:latin typeface="+mn-lt"/>
                <a:ea typeface="+mn-ea"/>
                <a:cs typeface="+mn-cs"/>
              </a:rPr>
              <a:t>Nel secondo caso, è stato rilevato un certo numero, seppur limitato, di esemplari di piccole dimensioni ancora vitali. Tali esemplari sono spesso il risultato di una ricrescita a partire da cladodi, o parti ancora vitali di essi, che hanno emesso nuove radici perché a contatto direttamente con il suolo o con altre parti vegetali accumulate. In altri casi, nuovi individui sono emersi da parti radicali non correttamente rimossi. In generale, comunque, anche in questo caso, l’entità della ripresa dell’</a:t>
            </a:r>
            <a:r>
              <a:rPr lang="it-IT" sz="1200" i="1" kern="1200" dirty="0">
                <a:solidFill>
                  <a:schemeClr val="tx1"/>
                </a:solidFill>
                <a:effectLst/>
                <a:latin typeface="+mn-lt"/>
                <a:ea typeface="+mn-ea"/>
                <a:cs typeface="+mn-cs"/>
              </a:rPr>
              <a:t>Opuntia</a:t>
            </a:r>
            <a:r>
              <a:rPr lang="it-IT" sz="1200" kern="1200" dirty="0">
                <a:solidFill>
                  <a:schemeClr val="tx1"/>
                </a:solidFill>
                <a:effectLst/>
                <a:latin typeface="+mn-lt"/>
                <a:ea typeface="+mn-ea"/>
                <a:cs typeface="+mn-cs"/>
              </a:rPr>
              <a:t> a distanza di 6 mesi è risultata piuttosto contenuta.</a:t>
            </a:r>
          </a:p>
          <a:p>
            <a:endParaRPr lang="it-IT" dirty="0"/>
          </a:p>
        </p:txBody>
      </p:sp>
      <p:sp>
        <p:nvSpPr>
          <p:cNvPr id="4" name="Segnaposto numero diapositiva 3"/>
          <p:cNvSpPr>
            <a:spLocks noGrp="1"/>
          </p:cNvSpPr>
          <p:nvPr>
            <p:ph type="sldNum" sz="quarter" idx="5"/>
          </p:nvPr>
        </p:nvSpPr>
        <p:spPr/>
        <p:txBody>
          <a:bodyPr/>
          <a:lstStyle/>
          <a:p>
            <a:fld id="{053A2824-BCCA-4CD5-8D98-A7A00098F912}" type="slidenum">
              <a:rPr lang="it-IT" smtClean="0"/>
              <a:t>10</a:t>
            </a:fld>
            <a:endParaRPr lang="it-IT"/>
          </a:p>
        </p:txBody>
      </p:sp>
    </p:spTree>
    <p:extLst>
      <p:ext uri="{BB962C8B-B14F-4D97-AF65-F5344CB8AC3E}">
        <p14:creationId xmlns:p14="http://schemas.microsoft.com/office/powerpoint/2010/main" val="13004926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A348D9-C09E-A289-85CC-2B39C9CB1561}"/>
            </a:ext>
          </a:extLst>
        </p:cNvPr>
        <p:cNvGrpSpPr/>
        <p:nvPr/>
      </p:nvGrpSpPr>
      <p:grpSpPr>
        <a:xfrm>
          <a:off x="0" y="0"/>
          <a:ext cx="0" cy="0"/>
          <a:chOff x="0" y="0"/>
          <a:chExt cx="0" cy="0"/>
        </a:xfrm>
      </p:grpSpPr>
      <p:sp>
        <p:nvSpPr>
          <p:cNvPr id="2" name="Segnaposto immagine diapositiva 1">
            <a:extLst>
              <a:ext uri="{FF2B5EF4-FFF2-40B4-BE49-F238E27FC236}">
                <a16:creationId xmlns:a16="http://schemas.microsoft.com/office/drawing/2014/main" id="{36DD5101-AB27-1DED-54B1-B204E705EBD3}"/>
              </a:ext>
            </a:extLst>
          </p:cNvPr>
          <p:cNvSpPr>
            <a:spLocks noGrp="1" noRot="1" noChangeAspect="1"/>
          </p:cNvSpPr>
          <p:nvPr>
            <p:ph type="sldImg"/>
          </p:nvPr>
        </p:nvSpPr>
        <p:spPr/>
      </p:sp>
      <p:sp>
        <p:nvSpPr>
          <p:cNvPr id="3" name="Segnaposto note 2">
            <a:extLst>
              <a:ext uri="{FF2B5EF4-FFF2-40B4-BE49-F238E27FC236}">
                <a16:creationId xmlns:a16="http://schemas.microsoft.com/office/drawing/2014/main" id="{CEF60AD0-19C2-AD23-D773-E7F6FC51961E}"/>
              </a:ext>
            </a:extLst>
          </p:cNvPr>
          <p:cNvSpPr>
            <a:spLocks noGrp="1"/>
          </p:cNvSpPr>
          <p:nvPr>
            <p:ph type="body" idx="1"/>
          </p:nvPr>
        </p:nvSpPr>
        <p:spPr/>
        <p:txBody>
          <a:bodyPr/>
          <a:lstStyle/>
          <a:p>
            <a:endParaRPr lang="it-IT"/>
          </a:p>
        </p:txBody>
      </p:sp>
      <p:sp>
        <p:nvSpPr>
          <p:cNvPr id="4" name="Segnaposto numero diapositiva 3">
            <a:extLst>
              <a:ext uri="{FF2B5EF4-FFF2-40B4-BE49-F238E27FC236}">
                <a16:creationId xmlns:a16="http://schemas.microsoft.com/office/drawing/2014/main" id="{FD51A1DB-79E1-7FD7-51D7-D9C5BFB8AD48}"/>
              </a:ext>
            </a:extLst>
          </p:cNvPr>
          <p:cNvSpPr>
            <a:spLocks noGrp="1"/>
          </p:cNvSpPr>
          <p:nvPr>
            <p:ph type="sldNum" sz="quarter" idx="10"/>
          </p:nvPr>
        </p:nvSpPr>
        <p:spPr/>
        <p:txBody>
          <a:bodyPr/>
          <a:lstStyle/>
          <a:p>
            <a:fld id="{33360743-DA3E-8A4F-99D4-6D7D659DC034}" type="slidenum">
              <a:rPr lang="it-IT" smtClean="0"/>
              <a:t>11</a:t>
            </a:fld>
            <a:endParaRPr lang="it-IT"/>
          </a:p>
        </p:txBody>
      </p:sp>
    </p:spTree>
    <p:extLst>
      <p:ext uri="{BB962C8B-B14F-4D97-AF65-F5344CB8AC3E}">
        <p14:creationId xmlns:p14="http://schemas.microsoft.com/office/powerpoint/2010/main" val="2945119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algn="just"/>
            <a:r>
              <a:rPr lang="en-US" sz="1800" dirty="0">
                <a:effectLst/>
                <a:latin typeface="Arial Narrow" panose="020B0606020202030204" pitchFamily="34" charset="0"/>
                <a:ea typeface="Calibri" panose="020F0502020204030204" pitchFamily="34" charset="0"/>
                <a:cs typeface="Arial Narrow" panose="020B0606020202030204" pitchFamily="34" charset="0"/>
              </a:rPr>
              <a:t>To calculate removal costs and time, we also conducted removal trials to find the best intervention technique. The first one was a manual technique with the use of hacksaw and penknife. We collected the plant waste material inside a dark anti-weed cloth for their mulching. The second one was an integrated manual and mechanical technique with a brush cutter and rake. In this second case, we collected the plant remains in the center of the invasive area without the mulching cloth. In terms of cost and time the second technique proved to be the most effective, although the first was more accurate.</a:t>
            </a:r>
          </a:p>
          <a:p>
            <a:pPr algn="just"/>
            <a:endParaRPr lang="en-US" sz="1800" dirty="0">
              <a:effectLst/>
              <a:latin typeface="Arial Narrow" panose="020B0606020202030204" pitchFamily="34" charset="0"/>
              <a:ea typeface="Calibri" panose="020F0502020204030204" pitchFamily="34" charset="0"/>
              <a:cs typeface="Arial Narrow" panose="020B0606020202030204" pitchFamily="34" charset="0"/>
            </a:endParaRPr>
          </a:p>
          <a:p>
            <a:pPr algn="just"/>
            <a:r>
              <a:rPr lang="en-US" sz="1800" dirty="0">
                <a:effectLst/>
                <a:latin typeface="Arial Narrow" panose="020B0606020202030204" pitchFamily="34" charset="0"/>
                <a:ea typeface="Calibri" panose="020F0502020204030204" pitchFamily="34" charset="0"/>
                <a:cs typeface="Arial Narrow" panose="020B0606020202030204" pitchFamily="34" charset="0"/>
              </a:rPr>
              <a:t>Almost 6 months after the test was performed, the effectiveness of the two different techniques could be verified. In the first case, the treated areas showed very little or no recovery of Opuntia stricta. However, the elapsed time was not sufficient to completely dry out the material stored under the cover of the plastic anti-weed cloth, which had still viable cladodes at the top of the pile. In the second case, a number, albeit limited, of still viable small specimens were detected. Such specimens were often the result of regrowth from cladodes, or still viable parts of them, that had emitted new roots because they were in direct contact with soil or other accumulated plant parts. In other cases, new individuals have emerged from root parts that were not properly removed. In general, however, even in this case, the extent of Opuntia recovery after 6 months was quite small.</a:t>
            </a:r>
          </a:p>
          <a:p>
            <a:pPr algn="just"/>
            <a:endParaRPr lang="en-US" sz="1800" dirty="0">
              <a:effectLst/>
              <a:latin typeface="Arial Narrow" panose="020B0606020202030204" pitchFamily="34" charset="0"/>
            </a:endParaRPr>
          </a:p>
          <a:p>
            <a:r>
              <a:rPr lang="it-IT" sz="1200" kern="1200" dirty="0">
                <a:solidFill>
                  <a:schemeClr val="tx1"/>
                </a:solidFill>
                <a:effectLst/>
                <a:latin typeface="+mn-lt"/>
                <a:ea typeface="+mn-ea"/>
                <a:cs typeface="+mn-cs"/>
              </a:rPr>
              <a:t>Nella primavera del 2024 sono stati eseguiti dei test sperimentali per valutare la fattibilità tecnica, e l’efficacia in termini di controllo della specie, di due diverse modalità di rimozione manuale delle piante di </a:t>
            </a:r>
            <a:r>
              <a:rPr lang="it-IT" sz="1200" i="1" kern="1200" dirty="0">
                <a:solidFill>
                  <a:schemeClr val="tx1"/>
                </a:solidFill>
                <a:effectLst/>
                <a:latin typeface="+mn-lt"/>
                <a:ea typeface="+mn-ea"/>
                <a:cs typeface="+mn-cs"/>
              </a:rPr>
              <a:t>O. stricta</a:t>
            </a:r>
            <a:r>
              <a:rPr lang="it-IT" sz="1200" kern="1200" dirty="0">
                <a:solidFill>
                  <a:schemeClr val="tx1"/>
                </a:solidFill>
                <a:effectLst/>
                <a:latin typeface="+mn-lt"/>
                <a:ea typeface="+mn-ea"/>
                <a:cs typeface="+mn-cs"/>
              </a:rPr>
              <a:t>.</a:t>
            </a:r>
          </a:p>
          <a:p>
            <a:r>
              <a:rPr lang="it-IT" sz="1200" kern="1200" dirty="0">
                <a:solidFill>
                  <a:schemeClr val="tx1"/>
                </a:solidFill>
                <a:effectLst/>
                <a:latin typeface="+mn-lt"/>
                <a:ea typeface="+mn-ea"/>
                <a:cs typeface="+mn-cs"/>
              </a:rPr>
              <a:t>Tali modalità, applicate su superfici di alcune decine di metri quadri ritenute significative per le valutazioni tecniche, hanno previsto:</a:t>
            </a:r>
          </a:p>
          <a:p>
            <a:pPr lvl="0"/>
            <a:r>
              <a:rPr lang="it-IT" sz="1200" kern="1200" dirty="0">
                <a:solidFill>
                  <a:schemeClr val="tx1"/>
                </a:solidFill>
                <a:effectLst/>
                <a:latin typeface="+mn-lt"/>
                <a:ea typeface="+mn-ea"/>
                <a:cs typeface="+mn-cs"/>
              </a:rPr>
              <a:t>1) Il taglio di tutte le piante con pennato e seghetto e raccolta del materiale vegetale ridotto a pezzi, mediamente di 10-30 cm di lunghezza, all’interno di mastelli in plastica della dimensione di 40 litri, facilmente spostabili a mano una volta riempiti. Il materiale è stato trasportato in un punto di raccolta entro un raggio di circa 20 metri e accumulato sopra un telo plastico anti-alga di colore scuro della dimensione di 20 m</a:t>
            </a:r>
            <a:r>
              <a:rPr lang="it-IT" sz="1200" kern="1200" baseline="30000" dirty="0">
                <a:solidFill>
                  <a:schemeClr val="tx1"/>
                </a:solidFill>
                <a:effectLst/>
                <a:latin typeface="+mn-lt"/>
                <a:ea typeface="+mn-ea"/>
                <a:cs typeface="+mn-cs"/>
              </a:rPr>
              <a:t>2</a:t>
            </a:r>
            <a:r>
              <a:rPr lang="it-IT" sz="1200" kern="1200" dirty="0">
                <a:solidFill>
                  <a:schemeClr val="tx1"/>
                </a:solidFill>
                <a:effectLst/>
                <a:latin typeface="+mn-lt"/>
                <a:ea typeface="+mn-ea"/>
                <a:cs typeface="+mn-cs"/>
              </a:rPr>
              <a:t> (5x4 m) che, una volta completato il deposito, è stato richiuso saldamente mediante cordini e grosse pietre per impedire che si potesse riaprire con il vento. Il lavoro di estirpazione manuale ha previsto anche l’utilizzo di piccone per rimuovere anche le parti basali delle piante (colletto) e gli apparati radicali di maggiore dimensione. </a:t>
            </a:r>
          </a:p>
          <a:p>
            <a:pPr lvl="0"/>
            <a:r>
              <a:rPr lang="it-IT" sz="1200" kern="1200" dirty="0">
                <a:solidFill>
                  <a:schemeClr val="tx1"/>
                </a:solidFill>
                <a:effectLst/>
                <a:latin typeface="+mn-lt"/>
                <a:ea typeface="+mn-ea"/>
                <a:cs typeface="+mn-cs"/>
              </a:rPr>
              <a:t>2) Taglio e triturazione delle piante mediante decespugliatore a lama fino a raggiungere la base della pianta. Questa procedura permette, applicandola con una certa accortezza, di tritare e sminuzzare i cladodi in parti di piccole dimensioni (1-10 cm). Il lavoro è stato completato sempre manualmente con l’utilizzo di un piccone per rimuovere la parte basale della pianta e le radici principali. Il materiale triturato è stato quindi raccolto e accumulato direttamente nel sito in cui la pianta vegetava, mediante l’ausilio di un rastrello dotato di punte metalliche di almeno una decina di cm di lunghezza e sufficientemente resistenti all’urto sulle rocce. L’utilizzo del rastrello è servito per rimuovere e accumulare in poco spazio anche le piante di piccole dimensioni e i cladodi di pochi centimetri, rimasti ancora più o meno integri, presenti a terra.</a:t>
            </a:r>
          </a:p>
          <a:p>
            <a:pPr lvl="0"/>
            <a:endParaRPr lang="it-IT" sz="1200" kern="1200" dirty="0">
              <a:solidFill>
                <a:schemeClr val="tx1"/>
              </a:solidFill>
              <a:effectLst/>
              <a:latin typeface="+mn-lt"/>
              <a:ea typeface="+mn-ea"/>
              <a:cs typeface="+mn-cs"/>
            </a:endParaRPr>
          </a:p>
          <a:p>
            <a:r>
              <a:rPr lang="it-IT" sz="1200" kern="1200" dirty="0">
                <a:solidFill>
                  <a:schemeClr val="tx1"/>
                </a:solidFill>
                <a:effectLst/>
                <a:latin typeface="+mn-lt"/>
                <a:ea typeface="+mn-ea"/>
                <a:cs typeface="+mn-cs"/>
              </a:rPr>
              <a:t>A distanza di quasi 6 mesi dall’esecuzione del test si è potuto verificare l’efficacia delle due differenti tecniche. </a:t>
            </a:r>
          </a:p>
          <a:p>
            <a:r>
              <a:rPr lang="it-IT" sz="1200" kern="1200" dirty="0">
                <a:solidFill>
                  <a:schemeClr val="tx1"/>
                </a:solidFill>
                <a:effectLst/>
                <a:latin typeface="+mn-lt"/>
                <a:ea typeface="+mn-ea"/>
                <a:cs typeface="+mn-cs"/>
              </a:rPr>
              <a:t>Nel primo caso le aree trattate hanno mostrato una ripresa di </a:t>
            </a:r>
            <a:r>
              <a:rPr lang="it-IT" sz="1200" i="1" kern="1200" dirty="0">
                <a:solidFill>
                  <a:schemeClr val="tx1"/>
                </a:solidFill>
                <a:effectLst/>
                <a:latin typeface="+mn-lt"/>
                <a:ea typeface="+mn-ea"/>
                <a:cs typeface="+mn-cs"/>
              </a:rPr>
              <a:t>Opuntia stricta</a:t>
            </a:r>
            <a:r>
              <a:rPr lang="it-IT" sz="1200" kern="1200" dirty="0">
                <a:solidFill>
                  <a:schemeClr val="tx1"/>
                </a:solidFill>
                <a:effectLst/>
                <a:latin typeface="+mn-lt"/>
                <a:ea typeface="+mn-ea"/>
                <a:cs typeface="+mn-cs"/>
              </a:rPr>
              <a:t> molto limitata o del tutto assente. Tuttavia, il tempo trascorso non è risultato sufficiente a far seccare completamente il materiale stoccato sotto la copertura del telo plastico anti-alga, che presentava cladodi ancora vitali nella parte superiore del cumulo.</a:t>
            </a:r>
          </a:p>
          <a:p>
            <a:r>
              <a:rPr lang="it-IT" sz="1200" kern="1200" dirty="0">
                <a:solidFill>
                  <a:schemeClr val="tx1"/>
                </a:solidFill>
                <a:effectLst/>
                <a:latin typeface="+mn-lt"/>
                <a:ea typeface="+mn-ea"/>
                <a:cs typeface="+mn-cs"/>
              </a:rPr>
              <a:t>Nel secondo caso, è stato rilevato un certo numero, seppur limitato, di esemplari di piccole dimensioni ancora vitali. Tali esemplari sono spesso il risultato di una ricrescita a partire da cladodi, o parti ancora vitali di essi, che hanno emesso nuove radici perché a contatto direttamente con il suolo o con altre parti vegetali accumulate. In altri casi, nuovi individui sono emersi da parti radicali non correttamente rimossi. In generale, comunque, anche in questo caso, l’entità della ripresa dell’</a:t>
            </a:r>
            <a:r>
              <a:rPr lang="it-IT" sz="1200" i="1" kern="1200" dirty="0">
                <a:solidFill>
                  <a:schemeClr val="tx1"/>
                </a:solidFill>
                <a:effectLst/>
                <a:latin typeface="+mn-lt"/>
                <a:ea typeface="+mn-ea"/>
                <a:cs typeface="+mn-cs"/>
              </a:rPr>
              <a:t>Opuntia</a:t>
            </a:r>
            <a:r>
              <a:rPr lang="it-IT" sz="1200" kern="1200" dirty="0">
                <a:solidFill>
                  <a:schemeClr val="tx1"/>
                </a:solidFill>
                <a:effectLst/>
                <a:latin typeface="+mn-lt"/>
                <a:ea typeface="+mn-ea"/>
                <a:cs typeface="+mn-cs"/>
              </a:rPr>
              <a:t> a distanza di 6 mesi è risultata piuttosto contenuta.</a:t>
            </a:r>
          </a:p>
          <a:p>
            <a:endParaRPr lang="it-IT" dirty="0"/>
          </a:p>
        </p:txBody>
      </p:sp>
      <p:sp>
        <p:nvSpPr>
          <p:cNvPr id="4" name="Segnaposto numero diapositiva 3"/>
          <p:cNvSpPr>
            <a:spLocks noGrp="1"/>
          </p:cNvSpPr>
          <p:nvPr>
            <p:ph type="sldNum" sz="quarter" idx="5"/>
          </p:nvPr>
        </p:nvSpPr>
        <p:spPr/>
        <p:txBody>
          <a:bodyPr/>
          <a:lstStyle/>
          <a:p>
            <a:fld id="{053A2824-BCCA-4CD5-8D98-A7A00098F912}" type="slidenum">
              <a:rPr lang="it-IT" smtClean="0"/>
              <a:t>12</a:t>
            </a:fld>
            <a:endParaRPr lang="it-IT"/>
          </a:p>
        </p:txBody>
      </p:sp>
    </p:spTree>
    <p:extLst>
      <p:ext uri="{BB962C8B-B14F-4D97-AF65-F5344CB8AC3E}">
        <p14:creationId xmlns:p14="http://schemas.microsoft.com/office/powerpoint/2010/main" val="4193215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9951BA-687F-E0AB-4AE8-5867B4D661D3}"/>
            </a:ext>
          </a:extLst>
        </p:cNvPr>
        <p:cNvGrpSpPr/>
        <p:nvPr/>
      </p:nvGrpSpPr>
      <p:grpSpPr>
        <a:xfrm>
          <a:off x="0" y="0"/>
          <a:ext cx="0" cy="0"/>
          <a:chOff x="0" y="0"/>
          <a:chExt cx="0" cy="0"/>
        </a:xfrm>
      </p:grpSpPr>
      <p:sp>
        <p:nvSpPr>
          <p:cNvPr id="2" name="Segnaposto immagine diapositiva 1">
            <a:extLst>
              <a:ext uri="{FF2B5EF4-FFF2-40B4-BE49-F238E27FC236}">
                <a16:creationId xmlns:a16="http://schemas.microsoft.com/office/drawing/2014/main" id="{8CCE42CF-58E4-0587-DAC1-1273A69E1F4F}"/>
              </a:ext>
            </a:extLst>
          </p:cNvPr>
          <p:cNvSpPr>
            <a:spLocks noGrp="1" noRot="1" noChangeAspect="1"/>
          </p:cNvSpPr>
          <p:nvPr>
            <p:ph type="sldImg"/>
          </p:nvPr>
        </p:nvSpPr>
        <p:spPr/>
      </p:sp>
      <p:sp>
        <p:nvSpPr>
          <p:cNvPr id="3" name="Segnaposto note 2">
            <a:extLst>
              <a:ext uri="{FF2B5EF4-FFF2-40B4-BE49-F238E27FC236}">
                <a16:creationId xmlns:a16="http://schemas.microsoft.com/office/drawing/2014/main" id="{15F19543-D2C4-3066-1D67-BFE97B1FC1A4}"/>
              </a:ext>
            </a:extLst>
          </p:cNvPr>
          <p:cNvSpPr>
            <a:spLocks noGrp="1"/>
          </p:cNvSpPr>
          <p:nvPr>
            <p:ph type="body" idx="1"/>
          </p:nvPr>
        </p:nvSpPr>
        <p:spPr/>
        <p:txBody>
          <a:bodyPr/>
          <a:lstStyle/>
          <a:p>
            <a:r>
              <a:rPr lang="it-IT" sz="1200" kern="1200" dirty="0">
                <a:solidFill>
                  <a:schemeClr val="tx1"/>
                </a:solidFill>
                <a:effectLst/>
                <a:latin typeface="+mn-lt"/>
                <a:ea typeface="+mn-ea"/>
                <a:cs typeface="+mn-cs"/>
              </a:rPr>
              <a:t>Nei casi in cui il raggiungimento delle piante preveda un tragitto a piedi più lungo e impegnativo (anche in relazione ai dislivelli da compiere) questa tecnica non è più praticabile. In questi casi si ritiene che le opzioni praticabili possano essere soltanto due:</a:t>
            </a:r>
          </a:p>
          <a:p>
            <a:pPr lvl="0"/>
            <a:r>
              <a:rPr lang="it-IT" sz="1200" kern="1200" dirty="0">
                <a:solidFill>
                  <a:schemeClr val="tx1"/>
                </a:solidFill>
                <a:effectLst/>
                <a:latin typeface="+mn-lt"/>
                <a:ea typeface="+mn-ea"/>
                <a:cs typeface="+mn-cs"/>
              </a:rPr>
              <a:t>Rimozione manuale, come precedentemente descritto e stoccaggio del materiale coperto da telo anti-alga fissato a terra.</a:t>
            </a:r>
          </a:p>
          <a:p>
            <a:pPr lvl="0"/>
            <a:r>
              <a:rPr lang="it-IT" sz="1200" kern="1200" dirty="0">
                <a:solidFill>
                  <a:schemeClr val="tx1"/>
                </a:solidFill>
                <a:effectLst/>
                <a:latin typeface="+mn-lt"/>
                <a:ea typeface="+mn-ea"/>
                <a:cs typeface="+mn-cs"/>
              </a:rPr>
              <a:t>Controllo chimico con aspersione fogliare per le piante di media e piccola dimensione, integrate con l’iniezione per quelle di grande dimensione (&gt; 1 m</a:t>
            </a:r>
            <a:r>
              <a:rPr lang="it-IT" sz="1200" kern="1200" baseline="30000" dirty="0">
                <a:solidFill>
                  <a:schemeClr val="tx1"/>
                </a:solidFill>
                <a:effectLst/>
                <a:latin typeface="+mn-lt"/>
                <a:ea typeface="+mn-ea"/>
                <a:cs typeface="+mn-cs"/>
              </a:rPr>
              <a:t>2 </a:t>
            </a:r>
            <a:r>
              <a:rPr lang="it-IT" sz="1200" kern="1200" dirty="0">
                <a:solidFill>
                  <a:schemeClr val="tx1"/>
                </a:solidFill>
                <a:effectLst/>
                <a:latin typeface="+mn-lt"/>
                <a:ea typeface="+mn-ea"/>
                <a:cs typeface="+mn-cs"/>
              </a:rPr>
              <a:t>di copertura). Il principio attivo da preferire è il glifosate; in alternativa il </a:t>
            </a:r>
            <a:r>
              <a:rPr lang="it-IT" sz="1200" kern="1200" dirty="0" err="1">
                <a:solidFill>
                  <a:schemeClr val="tx1"/>
                </a:solidFill>
                <a:effectLst/>
                <a:latin typeface="+mn-lt"/>
                <a:ea typeface="+mn-ea"/>
                <a:cs typeface="+mn-cs"/>
              </a:rPr>
              <a:t>triclopyr</a:t>
            </a:r>
            <a:r>
              <a:rPr lang="it-IT" sz="1200" kern="1200" dirty="0">
                <a:solidFill>
                  <a:schemeClr val="tx1"/>
                </a:solidFill>
                <a:effectLst/>
                <a:latin typeface="+mn-lt"/>
                <a:ea typeface="+mn-ea"/>
                <a:cs typeface="+mn-cs"/>
              </a:rPr>
              <a:t>, da utilizzare con una diluizione in acqua almeno pari al 30%.</a:t>
            </a:r>
          </a:p>
          <a:p>
            <a:pPr lvl="0"/>
            <a:endParaRPr lang="it-IT"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it-IT" sz="1200" kern="1200" dirty="0">
                <a:solidFill>
                  <a:schemeClr val="tx1"/>
                </a:solidFill>
                <a:effectLst/>
                <a:latin typeface="+mn-lt"/>
                <a:ea typeface="+mn-ea"/>
                <a:cs typeface="+mn-cs"/>
              </a:rPr>
              <a:t>Aree raggiungibili da terra con tragitti più impegnativi o da mare con mezzo nautico, oppure con piante distribuite in zone esposte e ad elevata pendenza (comprese quelle in parete), tali da non permettere l’utilizzo del decespugliatore in sicurezza. La sola tecnica attuabile in questi contesti è quella della rimozione manuale che preveda una minore movimentazione possibile del materiale, dal momento che gli operatori si troveranno a lavorare con imbracature agganciate a funi di sicurezza e non è assolutamente ipotizzabile che il materiale possa essere trasportato a spalla al di sopra della scogliera. L’intervento pertanto è attuabile soltanto mediante il taglio intero delle piante con motosega leggera direttamente alla base del fusto, oppure a pezzi con strumenti manuali quali seghetti o pennato. L’elevata pendenza agevolerebbe il rilascio del materiale tagliato direttamente ai livelli sottostanti la scogliera, fino a favorire l’accumulo di tutto il materiale asportato alla base della scogliera nei pressi della fascia intertidale dove l’azione frequente del mare impedisce l’attecchimento dei cladodi e porta in breve tempo al naturale deterioramento del materiale. Si ritiene possibile che, in alcuni casi, una parte del materiale vegetale possa finire direttamente in mare (cosa che peraltro avviene già naturalmente, in occasioni anche di piccole frane o cedimenti spontanei della vegetazione più esposta agli eventi meteorici), eventualmente anche in tempi successivi a seguito di eventi di mareggiata intensi. Si ritiene che ciò non comporti particolari criticità. I cladodi, aventi di dimensione ridotta e limitata consistenza delle fibre, non dovrebbero determinare un pericolo per la navigazione, né potrebbero danneggiare in alcun modo gli scafi delle imbarcazioni né le eliche dei motori. In ogni caso, trattandosi comunque di quantitativi eventualmente modesti, la loro dispersione in mare avverrebbe in un arco di tempo limitato e durare presumibilmente pochi giorni, anche in relazione alla direzione delle correnti marine.</a:t>
            </a:r>
          </a:p>
          <a:p>
            <a:pPr lvl="0"/>
            <a:endParaRPr lang="it-IT" sz="1200" kern="1200" dirty="0">
              <a:solidFill>
                <a:schemeClr val="tx1"/>
              </a:solidFill>
              <a:effectLst/>
              <a:latin typeface="+mn-lt"/>
              <a:ea typeface="+mn-ea"/>
              <a:cs typeface="+mn-cs"/>
            </a:endParaRPr>
          </a:p>
          <a:p>
            <a:r>
              <a:rPr lang="it-IT" sz="1200" kern="1200" dirty="0">
                <a:solidFill>
                  <a:schemeClr val="tx1"/>
                </a:solidFill>
                <a:effectLst/>
                <a:latin typeface="+mn-lt"/>
                <a:ea typeface="+mn-ea"/>
                <a:cs typeface="+mn-cs"/>
              </a:rPr>
              <a:t> </a:t>
            </a:r>
          </a:p>
          <a:p>
            <a:r>
              <a:rPr lang="it-IT" sz="1200" kern="1200" dirty="0">
                <a:solidFill>
                  <a:schemeClr val="tx1"/>
                </a:solidFill>
                <a:effectLst/>
                <a:latin typeface="+mn-lt"/>
                <a:ea typeface="+mn-ea"/>
                <a:cs typeface="+mn-cs"/>
              </a:rPr>
              <a:t>Considerando che la rimozione manuale presuppone una gestione complessa del materiale asportato e che l’utilizzo di teli plastici non rappresenti di per sé una soluzione a impatto ambientale “zero”, oltre che essere problematica in relazione alle tempistiche di utilizzo, alla possibilità di dispersione accidentale a causa di tempeste di vento assai probabili nei siti più esposti e, in definitiva, più costosa per la necessità di maggiore manodopera (sono richiesti più controlli successivi); si ritiene che il controllo chimico sia nettamente da preferire in queste circostanze estremamente ridotte in numero e in superficie coperta.</a:t>
            </a:r>
          </a:p>
        </p:txBody>
      </p:sp>
      <p:sp>
        <p:nvSpPr>
          <p:cNvPr id="4" name="Segnaposto numero diapositiva 3">
            <a:extLst>
              <a:ext uri="{FF2B5EF4-FFF2-40B4-BE49-F238E27FC236}">
                <a16:creationId xmlns:a16="http://schemas.microsoft.com/office/drawing/2014/main" id="{1AF62254-7B59-C0CE-BD31-6EFE823B3547}"/>
              </a:ext>
            </a:extLst>
          </p:cNvPr>
          <p:cNvSpPr>
            <a:spLocks noGrp="1"/>
          </p:cNvSpPr>
          <p:nvPr>
            <p:ph type="sldNum" sz="quarter" idx="5"/>
          </p:nvPr>
        </p:nvSpPr>
        <p:spPr/>
        <p:txBody>
          <a:bodyPr/>
          <a:lstStyle/>
          <a:p>
            <a:fld id="{053A2824-BCCA-4CD5-8D98-A7A00098F912}" type="slidenum">
              <a:rPr lang="it-IT" smtClean="0"/>
              <a:t>14</a:t>
            </a:fld>
            <a:endParaRPr lang="it-IT"/>
          </a:p>
        </p:txBody>
      </p:sp>
    </p:spTree>
    <p:extLst>
      <p:ext uri="{BB962C8B-B14F-4D97-AF65-F5344CB8AC3E}">
        <p14:creationId xmlns:p14="http://schemas.microsoft.com/office/powerpoint/2010/main" val="2763118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0013B1-D638-FDB1-A5DD-FB9E0C869CB6}"/>
            </a:ext>
          </a:extLst>
        </p:cNvPr>
        <p:cNvGrpSpPr/>
        <p:nvPr/>
      </p:nvGrpSpPr>
      <p:grpSpPr>
        <a:xfrm>
          <a:off x="0" y="0"/>
          <a:ext cx="0" cy="0"/>
          <a:chOff x="0" y="0"/>
          <a:chExt cx="0" cy="0"/>
        </a:xfrm>
      </p:grpSpPr>
      <p:sp>
        <p:nvSpPr>
          <p:cNvPr id="2" name="Segnaposto immagine diapositiva 1">
            <a:extLst>
              <a:ext uri="{FF2B5EF4-FFF2-40B4-BE49-F238E27FC236}">
                <a16:creationId xmlns:a16="http://schemas.microsoft.com/office/drawing/2014/main" id="{83BBF528-D60C-BA79-FB6A-F069E38E768E}"/>
              </a:ext>
            </a:extLst>
          </p:cNvPr>
          <p:cNvSpPr>
            <a:spLocks noGrp="1" noRot="1" noChangeAspect="1"/>
          </p:cNvSpPr>
          <p:nvPr>
            <p:ph type="sldImg"/>
          </p:nvPr>
        </p:nvSpPr>
        <p:spPr/>
      </p:sp>
      <p:sp>
        <p:nvSpPr>
          <p:cNvPr id="3" name="Segnaposto note 2">
            <a:extLst>
              <a:ext uri="{FF2B5EF4-FFF2-40B4-BE49-F238E27FC236}">
                <a16:creationId xmlns:a16="http://schemas.microsoft.com/office/drawing/2014/main" id="{E519176E-4669-8C6C-C5DF-4A3B6DBA51AD}"/>
              </a:ext>
            </a:extLst>
          </p:cNvPr>
          <p:cNvSpPr>
            <a:spLocks noGrp="1"/>
          </p:cNvSpPr>
          <p:nvPr>
            <p:ph type="body" idx="1"/>
          </p:nvPr>
        </p:nvSpPr>
        <p:spPr/>
        <p:txBody>
          <a:bodyPr/>
          <a:lstStyle/>
          <a:p>
            <a:endParaRPr lang="it-IT"/>
          </a:p>
        </p:txBody>
      </p:sp>
      <p:sp>
        <p:nvSpPr>
          <p:cNvPr id="4" name="Segnaposto numero diapositiva 3">
            <a:extLst>
              <a:ext uri="{FF2B5EF4-FFF2-40B4-BE49-F238E27FC236}">
                <a16:creationId xmlns:a16="http://schemas.microsoft.com/office/drawing/2014/main" id="{F76484CE-93AB-414A-AFF1-5D6E2821D0D8}"/>
              </a:ext>
            </a:extLst>
          </p:cNvPr>
          <p:cNvSpPr>
            <a:spLocks noGrp="1"/>
          </p:cNvSpPr>
          <p:nvPr>
            <p:ph type="sldNum" sz="quarter" idx="10"/>
          </p:nvPr>
        </p:nvSpPr>
        <p:spPr/>
        <p:txBody>
          <a:bodyPr/>
          <a:lstStyle/>
          <a:p>
            <a:fld id="{33360743-DA3E-8A4F-99D4-6D7D659DC034}" type="slidenum">
              <a:rPr lang="it-IT" smtClean="0"/>
              <a:t>15</a:t>
            </a:fld>
            <a:endParaRPr lang="it-IT"/>
          </a:p>
        </p:txBody>
      </p:sp>
    </p:spTree>
    <p:extLst>
      <p:ext uri="{BB962C8B-B14F-4D97-AF65-F5344CB8AC3E}">
        <p14:creationId xmlns:p14="http://schemas.microsoft.com/office/powerpoint/2010/main" val="21158801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US" dirty="0"/>
              <a:t>We chose two criteria for the priority categories: the first related to the spatial distribution of Opuntia cores, so we’ll start to remove small cores far from the center of spread and then areas closer to the village and port. The second concerns the presence of habitats of community interest. As you can see, the most threatened habitats are the mediterranean grassland with annual species, euphorbia </a:t>
            </a:r>
            <a:r>
              <a:rPr lang="en-US" dirty="0" err="1"/>
              <a:t>dendroides</a:t>
            </a:r>
            <a:r>
              <a:rPr lang="en-US" dirty="0"/>
              <a:t> shrublands and rocky garrigues. This graph is derived from data collected during scientific monitoring and from a previously created habitat map.</a:t>
            </a:r>
            <a:endParaRPr lang="it-IT" dirty="0"/>
          </a:p>
        </p:txBody>
      </p:sp>
      <p:sp>
        <p:nvSpPr>
          <p:cNvPr id="4" name="Segnaposto numero diapositiva 3"/>
          <p:cNvSpPr>
            <a:spLocks noGrp="1"/>
          </p:cNvSpPr>
          <p:nvPr>
            <p:ph type="sldNum" sz="quarter" idx="5"/>
          </p:nvPr>
        </p:nvSpPr>
        <p:spPr/>
        <p:txBody>
          <a:bodyPr/>
          <a:lstStyle/>
          <a:p>
            <a:fld id="{053A2824-BCCA-4CD5-8D98-A7A00098F912}" type="slidenum">
              <a:rPr lang="it-IT" smtClean="0"/>
              <a:t>16</a:t>
            </a:fld>
            <a:endParaRPr lang="it-IT"/>
          </a:p>
        </p:txBody>
      </p:sp>
    </p:spTree>
    <p:extLst>
      <p:ext uri="{BB962C8B-B14F-4D97-AF65-F5344CB8AC3E}">
        <p14:creationId xmlns:p14="http://schemas.microsoft.com/office/powerpoint/2010/main" val="38723960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conclusion, the removal interventions will start this year during the autumn season. We will use the manual-mechanical method for the removal of invasive plants, with some exceptions where we will use the chemical method. We will continue monitoring the habitats to evaluate their state of conservation before and after the interventions. And finally, we will promote educational events to involve the local population in the project.</a:t>
            </a:r>
          </a:p>
        </p:txBody>
      </p:sp>
      <p:sp>
        <p:nvSpPr>
          <p:cNvPr id="4" name="Segnaposto numero diapositiva 3"/>
          <p:cNvSpPr>
            <a:spLocks noGrp="1"/>
          </p:cNvSpPr>
          <p:nvPr>
            <p:ph type="sldNum" sz="quarter" idx="5"/>
          </p:nvPr>
        </p:nvSpPr>
        <p:spPr/>
        <p:txBody>
          <a:bodyPr/>
          <a:lstStyle/>
          <a:p>
            <a:fld id="{053A2824-BCCA-4CD5-8D98-A7A00098F912}" type="slidenum">
              <a:rPr lang="it-IT" smtClean="0"/>
              <a:t>17</a:t>
            </a:fld>
            <a:endParaRPr lang="it-IT"/>
          </a:p>
        </p:txBody>
      </p:sp>
    </p:spTree>
    <p:extLst>
      <p:ext uri="{BB962C8B-B14F-4D97-AF65-F5344CB8AC3E}">
        <p14:creationId xmlns:p14="http://schemas.microsoft.com/office/powerpoint/2010/main" val="32408142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4376D-08CD-1151-006F-50C0E075A8AA}"/>
            </a:ext>
          </a:extLst>
        </p:cNvPr>
        <p:cNvGrpSpPr/>
        <p:nvPr/>
      </p:nvGrpSpPr>
      <p:grpSpPr>
        <a:xfrm>
          <a:off x="0" y="0"/>
          <a:ext cx="0" cy="0"/>
          <a:chOff x="0" y="0"/>
          <a:chExt cx="0" cy="0"/>
        </a:xfrm>
      </p:grpSpPr>
      <p:sp>
        <p:nvSpPr>
          <p:cNvPr id="2" name="Segnaposto immagine diapositiva 1">
            <a:extLst>
              <a:ext uri="{FF2B5EF4-FFF2-40B4-BE49-F238E27FC236}">
                <a16:creationId xmlns:a16="http://schemas.microsoft.com/office/drawing/2014/main" id="{6839B030-B424-BCA6-AD82-62FC5B815A6D}"/>
              </a:ext>
            </a:extLst>
          </p:cNvPr>
          <p:cNvSpPr>
            <a:spLocks noGrp="1" noRot="1" noChangeAspect="1"/>
          </p:cNvSpPr>
          <p:nvPr>
            <p:ph type="sldImg"/>
          </p:nvPr>
        </p:nvSpPr>
        <p:spPr/>
      </p:sp>
      <p:sp>
        <p:nvSpPr>
          <p:cNvPr id="3" name="Segnaposto note 2">
            <a:extLst>
              <a:ext uri="{FF2B5EF4-FFF2-40B4-BE49-F238E27FC236}">
                <a16:creationId xmlns:a16="http://schemas.microsoft.com/office/drawing/2014/main" id="{FBE3F649-29F6-DE3E-37CB-EB0333075C93}"/>
              </a:ext>
            </a:extLst>
          </p:cNvPr>
          <p:cNvSpPr>
            <a:spLocks noGrp="1"/>
          </p:cNvSpPr>
          <p:nvPr>
            <p:ph type="body" idx="1"/>
          </p:nvPr>
        </p:nvSpPr>
        <p:spPr/>
        <p:txBody>
          <a:bodyPr/>
          <a:lstStyle/>
          <a:p>
            <a:endParaRPr lang="it-IT"/>
          </a:p>
        </p:txBody>
      </p:sp>
      <p:sp>
        <p:nvSpPr>
          <p:cNvPr id="4" name="Segnaposto numero diapositiva 3">
            <a:extLst>
              <a:ext uri="{FF2B5EF4-FFF2-40B4-BE49-F238E27FC236}">
                <a16:creationId xmlns:a16="http://schemas.microsoft.com/office/drawing/2014/main" id="{DC2BB28A-D5A4-5BA2-F89A-254D72AA59AF}"/>
              </a:ext>
            </a:extLst>
          </p:cNvPr>
          <p:cNvSpPr>
            <a:spLocks noGrp="1"/>
          </p:cNvSpPr>
          <p:nvPr>
            <p:ph type="sldNum" sz="quarter" idx="10"/>
          </p:nvPr>
        </p:nvSpPr>
        <p:spPr/>
        <p:txBody>
          <a:bodyPr/>
          <a:lstStyle/>
          <a:p>
            <a:fld id="{33360743-DA3E-8A4F-99D4-6D7D659DC034}" type="slidenum">
              <a:rPr lang="it-IT" smtClean="0"/>
              <a:t>18</a:t>
            </a:fld>
            <a:endParaRPr lang="it-IT"/>
          </a:p>
        </p:txBody>
      </p:sp>
    </p:spTree>
    <p:extLst>
      <p:ext uri="{BB962C8B-B14F-4D97-AF65-F5344CB8AC3E}">
        <p14:creationId xmlns:p14="http://schemas.microsoft.com/office/powerpoint/2010/main" val="11702873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US" dirty="0"/>
              <a:t>thank you all for your attention</a:t>
            </a:r>
            <a:endParaRPr lang="it-IT" dirty="0"/>
          </a:p>
        </p:txBody>
      </p:sp>
      <p:sp>
        <p:nvSpPr>
          <p:cNvPr id="4" name="Segnaposto numero diapositiva 3"/>
          <p:cNvSpPr>
            <a:spLocks noGrp="1"/>
          </p:cNvSpPr>
          <p:nvPr>
            <p:ph type="sldNum" sz="quarter" idx="5"/>
          </p:nvPr>
        </p:nvSpPr>
        <p:spPr/>
        <p:txBody>
          <a:bodyPr/>
          <a:lstStyle/>
          <a:p>
            <a:fld id="{053A2824-BCCA-4CD5-8D98-A7A00098F912}" type="slidenum">
              <a:rPr lang="it-IT" smtClean="0"/>
              <a:t>19</a:t>
            </a:fld>
            <a:endParaRPr lang="it-IT"/>
          </a:p>
        </p:txBody>
      </p:sp>
    </p:spTree>
    <p:extLst>
      <p:ext uri="{BB962C8B-B14F-4D97-AF65-F5344CB8AC3E}">
        <p14:creationId xmlns:p14="http://schemas.microsoft.com/office/powerpoint/2010/main" val="1908674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olo 1"/>
          <p:cNvSpPr>
            <a:spLocks noGrp="1"/>
          </p:cNvSpPr>
          <p:nvPr>
            <p:ph type="ctrTitle"/>
          </p:nvPr>
        </p:nvSpPr>
        <p:spPr>
          <a:xfrm>
            <a:off x="685800" y="1597819"/>
            <a:ext cx="7772400" cy="1102519"/>
          </a:xfrm>
        </p:spPr>
        <p:txBody>
          <a:bodyPr/>
          <a:lstStyle/>
          <a:p>
            <a:r>
              <a:rPr lang="it-IT"/>
              <a:t>Fare clic per modificare stile</a:t>
            </a:r>
          </a:p>
        </p:txBody>
      </p:sp>
      <p:sp>
        <p:nvSpPr>
          <p:cNvPr id="3" name="Sottotitolo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it-IT"/>
              <a:t>Fare clic per modificare lo stile del sottotitolo dello schema</a:t>
            </a:r>
          </a:p>
        </p:txBody>
      </p:sp>
      <p:sp>
        <p:nvSpPr>
          <p:cNvPr id="4" name="Segnaposto data 3"/>
          <p:cNvSpPr>
            <a:spLocks noGrp="1"/>
          </p:cNvSpPr>
          <p:nvPr>
            <p:ph type="dt" sz="half" idx="10"/>
          </p:nvPr>
        </p:nvSpPr>
        <p:spPr/>
        <p:txBody>
          <a:bodyPr/>
          <a:lstStyle/>
          <a:p>
            <a:fld id="{D1A64A26-5871-9C44-B133-28155B07D03D}" type="datetime2">
              <a:rPr lang="it-IT" smtClean="0"/>
              <a:t>venerdì 12 dicembre 2025</a:t>
            </a:fld>
            <a:endParaRPr lang="it-IT"/>
          </a:p>
        </p:txBody>
      </p:sp>
      <p:sp>
        <p:nvSpPr>
          <p:cNvPr id="5" name="Segnaposto piè di pagina 4"/>
          <p:cNvSpPr>
            <a:spLocks noGrp="1"/>
          </p:cNvSpPr>
          <p:nvPr>
            <p:ph type="ftr" sz="quarter" idx="11"/>
          </p:nvPr>
        </p:nvSpPr>
        <p:spPr/>
        <p:txBody>
          <a:bodyPr/>
          <a:lstStyle/>
          <a:p>
            <a:r>
              <a:rPr lang="it-IT"/>
              <a:t>Titolo presentazione</a:t>
            </a:r>
          </a:p>
        </p:txBody>
      </p:sp>
      <p:sp>
        <p:nvSpPr>
          <p:cNvPr id="6" name="Segnaposto numero diapositiva 5"/>
          <p:cNvSpPr>
            <a:spLocks noGrp="1"/>
          </p:cNvSpPr>
          <p:nvPr>
            <p:ph type="sldNum" sz="quarter" idx="12"/>
          </p:nvPr>
        </p:nvSpPr>
        <p:spPr/>
        <p:txBody>
          <a:bodyPr/>
          <a:lstStyle/>
          <a:p>
            <a:fld id="{60C2F52E-B947-4540-81CB-387B1CE3EEAC}" type="slidenum">
              <a:rPr lang="it-IT" smtClean="0"/>
              <a:t>‹N›</a:t>
            </a:fld>
            <a:endParaRPr lang="it-IT"/>
          </a:p>
        </p:txBody>
      </p:sp>
    </p:spTree>
    <p:extLst>
      <p:ext uri="{BB962C8B-B14F-4D97-AF65-F5344CB8AC3E}">
        <p14:creationId xmlns:p14="http://schemas.microsoft.com/office/powerpoint/2010/main" val="3877930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stile</a:t>
            </a:r>
          </a:p>
        </p:txBody>
      </p:sp>
      <p:sp>
        <p:nvSpPr>
          <p:cNvPr id="3" name="Segnaposto contenuto 2"/>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p:cNvSpPr>
            <a:spLocks noGrp="1"/>
          </p:cNvSpPr>
          <p:nvPr>
            <p:ph type="dt" sz="half" idx="10"/>
          </p:nvPr>
        </p:nvSpPr>
        <p:spPr/>
        <p:txBody>
          <a:bodyPr/>
          <a:lstStyle/>
          <a:p>
            <a:fld id="{B63AE195-6CC9-8E42-AFB3-EC87D5C1A631}" type="datetime2">
              <a:rPr lang="it-IT" smtClean="0"/>
              <a:t>venerdì 12 dicembre 2025</a:t>
            </a:fld>
            <a:endParaRPr lang="it-IT"/>
          </a:p>
        </p:txBody>
      </p:sp>
      <p:sp>
        <p:nvSpPr>
          <p:cNvPr id="5" name="Segnaposto piè di pagina 4"/>
          <p:cNvSpPr>
            <a:spLocks noGrp="1"/>
          </p:cNvSpPr>
          <p:nvPr>
            <p:ph type="ftr" sz="quarter" idx="11"/>
          </p:nvPr>
        </p:nvSpPr>
        <p:spPr/>
        <p:txBody>
          <a:bodyPr/>
          <a:lstStyle/>
          <a:p>
            <a:r>
              <a:rPr lang="it-IT"/>
              <a:t>Titolo presentazione</a:t>
            </a:r>
          </a:p>
        </p:txBody>
      </p:sp>
      <p:sp>
        <p:nvSpPr>
          <p:cNvPr id="6" name="Segnaposto numero diapositiva 5"/>
          <p:cNvSpPr>
            <a:spLocks noGrp="1"/>
          </p:cNvSpPr>
          <p:nvPr>
            <p:ph type="sldNum" sz="quarter" idx="12"/>
          </p:nvPr>
        </p:nvSpPr>
        <p:spPr/>
        <p:txBody>
          <a:bodyPr/>
          <a:lstStyle/>
          <a:p>
            <a:fld id="{60C2F52E-B947-4540-81CB-387B1CE3EEAC}" type="slidenum">
              <a:rPr lang="it-IT" smtClean="0"/>
              <a:t>‹N›</a:t>
            </a:fld>
            <a:endParaRPr lang="it-IT"/>
          </a:p>
        </p:txBody>
      </p:sp>
    </p:spTree>
    <p:extLst>
      <p:ext uri="{BB962C8B-B14F-4D97-AF65-F5344CB8AC3E}">
        <p14:creationId xmlns:p14="http://schemas.microsoft.com/office/powerpoint/2010/main" val="920474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olo 1"/>
          <p:cNvSpPr>
            <a:spLocks noGrp="1"/>
          </p:cNvSpPr>
          <p:nvPr>
            <p:ph type="title"/>
          </p:nvPr>
        </p:nvSpPr>
        <p:spPr>
          <a:xfrm>
            <a:off x="722313" y="3305176"/>
            <a:ext cx="7772400" cy="1021556"/>
          </a:xfrm>
        </p:spPr>
        <p:txBody>
          <a:bodyPr anchor="t"/>
          <a:lstStyle>
            <a:lvl1pPr algn="l">
              <a:defRPr sz="4000" b="1" cap="all"/>
            </a:lvl1pPr>
          </a:lstStyle>
          <a:p>
            <a:r>
              <a:rPr lang="it-IT"/>
              <a:t>Fare clic per modificare stile</a:t>
            </a:r>
          </a:p>
        </p:txBody>
      </p:sp>
      <p:sp>
        <p:nvSpPr>
          <p:cNvPr id="3" name="Segnaposto testo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gli stili del testo dello schema</a:t>
            </a:r>
          </a:p>
        </p:txBody>
      </p:sp>
      <p:sp>
        <p:nvSpPr>
          <p:cNvPr id="4" name="Segnaposto data 3"/>
          <p:cNvSpPr>
            <a:spLocks noGrp="1"/>
          </p:cNvSpPr>
          <p:nvPr>
            <p:ph type="dt" sz="half" idx="10"/>
          </p:nvPr>
        </p:nvSpPr>
        <p:spPr/>
        <p:txBody>
          <a:bodyPr/>
          <a:lstStyle/>
          <a:p>
            <a:fld id="{85E7F540-4C73-0E47-90B0-FEB3FF3D5CE1}" type="datetime2">
              <a:rPr lang="it-IT" smtClean="0"/>
              <a:t>venerdì 12 dicembre 2025</a:t>
            </a:fld>
            <a:endParaRPr lang="it-IT"/>
          </a:p>
        </p:txBody>
      </p:sp>
      <p:sp>
        <p:nvSpPr>
          <p:cNvPr id="5" name="Segnaposto piè di pagina 4"/>
          <p:cNvSpPr>
            <a:spLocks noGrp="1"/>
          </p:cNvSpPr>
          <p:nvPr>
            <p:ph type="ftr" sz="quarter" idx="11"/>
          </p:nvPr>
        </p:nvSpPr>
        <p:spPr/>
        <p:txBody>
          <a:bodyPr/>
          <a:lstStyle/>
          <a:p>
            <a:r>
              <a:rPr lang="it-IT"/>
              <a:t>Titolo presentazione</a:t>
            </a:r>
          </a:p>
        </p:txBody>
      </p:sp>
      <p:sp>
        <p:nvSpPr>
          <p:cNvPr id="6" name="Segnaposto numero diapositiva 5"/>
          <p:cNvSpPr>
            <a:spLocks noGrp="1"/>
          </p:cNvSpPr>
          <p:nvPr>
            <p:ph type="sldNum" sz="quarter" idx="12"/>
          </p:nvPr>
        </p:nvSpPr>
        <p:spPr/>
        <p:txBody>
          <a:bodyPr/>
          <a:lstStyle/>
          <a:p>
            <a:fld id="{60C2F52E-B947-4540-81CB-387B1CE3EEAC}" type="slidenum">
              <a:rPr lang="it-IT" smtClean="0"/>
              <a:t>‹N›</a:t>
            </a:fld>
            <a:endParaRPr lang="it-IT"/>
          </a:p>
        </p:txBody>
      </p:sp>
    </p:spTree>
    <p:extLst>
      <p:ext uri="{BB962C8B-B14F-4D97-AF65-F5344CB8AC3E}">
        <p14:creationId xmlns:p14="http://schemas.microsoft.com/office/powerpoint/2010/main" val="3443426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Contenuto 2">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stile</a:t>
            </a:r>
          </a:p>
        </p:txBody>
      </p:sp>
      <p:sp>
        <p:nvSpPr>
          <p:cNvPr id="3" name="Segnaposto contenuto 2"/>
          <p:cNvSpPr>
            <a:spLocks noGrp="1"/>
          </p:cNvSpPr>
          <p:nvPr>
            <p:ph sz="half" idx="1"/>
          </p:nvPr>
        </p:nvSpPr>
        <p:spPr>
          <a:xfrm>
            <a:off x="457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contenuto 3"/>
          <p:cNvSpPr>
            <a:spLocks noGrp="1"/>
          </p:cNvSpPr>
          <p:nvPr>
            <p:ph sz="half" idx="2"/>
          </p:nvPr>
        </p:nvSpPr>
        <p:spPr>
          <a:xfrm>
            <a:off x="4648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data 4"/>
          <p:cNvSpPr>
            <a:spLocks noGrp="1"/>
          </p:cNvSpPr>
          <p:nvPr>
            <p:ph type="dt" sz="half" idx="10"/>
          </p:nvPr>
        </p:nvSpPr>
        <p:spPr/>
        <p:txBody>
          <a:bodyPr/>
          <a:lstStyle/>
          <a:p>
            <a:fld id="{5794B429-97DF-6747-AECE-C5590ABDF366}" type="datetime2">
              <a:rPr lang="it-IT" smtClean="0"/>
              <a:t>venerdì 12 dicembre 2025</a:t>
            </a:fld>
            <a:endParaRPr lang="it-IT"/>
          </a:p>
        </p:txBody>
      </p:sp>
      <p:sp>
        <p:nvSpPr>
          <p:cNvPr id="6" name="Segnaposto piè di pagina 5"/>
          <p:cNvSpPr>
            <a:spLocks noGrp="1"/>
          </p:cNvSpPr>
          <p:nvPr>
            <p:ph type="ftr" sz="quarter" idx="11"/>
          </p:nvPr>
        </p:nvSpPr>
        <p:spPr/>
        <p:txBody>
          <a:bodyPr/>
          <a:lstStyle/>
          <a:p>
            <a:r>
              <a:rPr lang="it-IT"/>
              <a:t>Titolo presentazione</a:t>
            </a:r>
          </a:p>
        </p:txBody>
      </p:sp>
      <p:sp>
        <p:nvSpPr>
          <p:cNvPr id="7" name="Segnaposto numero diapositiva 6"/>
          <p:cNvSpPr>
            <a:spLocks noGrp="1"/>
          </p:cNvSpPr>
          <p:nvPr>
            <p:ph type="sldNum" sz="quarter" idx="12"/>
          </p:nvPr>
        </p:nvSpPr>
        <p:spPr/>
        <p:txBody>
          <a:bodyPr/>
          <a:lstStyle/>
          <a:p>
            <a:fld id="{60C2F52E-B947-4540-81CB-387B1CE3EEAC}" type="slidenum">
              <a:rPr lang="it-IT" smtClean="0"/>
              <a:t>‹N›</a:t>
            </a:fld>
            <a:endParaRPr lang="it-IT"/>
          </a:p>
        </p:txBody>
      </p:sp>
    </p:spTree>
    <p:extLst>
      <p:ext uri="{BB962C8B-B14F-4D97-AF65-F5344CB8AC3E}">
        <p14:creationId xmlns:p14="http://schemas.microsoft.com/office/powerpoint/2010/main" val="637974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olo 1"/>
          <p:cNvSpPr>
            <a:spLocks noGrp="1"/>
          </p:cNvSpPr>
          <p:nvPr>
            <p:ph type="title"/>
          </p:nvPr>
        </p:nvSpPr>
        <p:spPr>
          <a:xfrm>
            <a:off x="457200" y="205979"/>
            <a:ext cx="8229600" cy="857250"/>
          </a:xfrm>
        </p:spPr>
        <p:txBody>
          <a:bodyPr/>
          <a:lstStyle>
            <a:lvl1pPr>
              <a:defRPr/>
            </a:lvl1pPr>
          </a:lstStyle>
          <a:p>
            <a:r>
              <a:rPr lang="it-IT"/>
              <a:t>Fare clic per modificare stile</a:t>
            </a:r>
          </a:p>
        </p:txBody>
      </p:sp>
      <p:sp>
        <p:nvSpPr>
          <p:cNvPr id="3" name="Segnaposto testo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Segnaposto contenuto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testo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6" name="Segnaposto contenuto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7" name="Segnaposto data 6"/>
          <p:cNvSpPr>
            <a:spLocks noGrp="1"/>
          </p:cNvSpPr>
          <p:nvPr>
            <p:ph type="dt" sz="half" idx="10"/>
          </p:nvPr>
        </p:nvSpPr>
        <p:spPr/>
        <p:txBody>
          <a:bodyPr/>
          <a:lstStyle/>
          <a:p>
            <a:fld id="{F035BD38-04A5-314C-98B9-B5950FE49AB3}" type="datetime2">
              <a:rPr lang="it-IT" smtClean="0"/>
              <a:t>venerdì 12 dicembre 2025</a:t>
            </a:fld>
            <a:endParaRPr lang="it-IT"/>
          </a:p>
        </p:txBody>
      </p:sp>
      <p:sp>
        <p:nvSpPr>
          <p:cNvPr id="8" name="Segnaposto piè di pagina 7"/>
          <p:cNvSpPr>
            <a:spLocks noGrp="1"/>
          </p:cNvSpPr>
          <p:nvPr>
            <p:ph type="ftr" sz="quarter" idx="11"/>
          </p:nvPr>
        </p:nvSpPr>
        <p:spPr/>
        <p:txBody>
          <a:bodyPr/>
          <a:lstStyle/>
          <a:p>
            <a:r>
              <a:rPr lang="it-IT"/>
              <a:t>Titolo presentazione</a:t>
            </a:r>
          </a:p>
        </p:txBody>
      </p:sp>
      <p:sp>
        <p:nvSpPr>
          <p:cNvPr id="9" name="Segnaposto numero diapositiva 8"/>
          <p:cNvSpPr>
            <a:spLocks noGrp="1"/>
          </p:cNvSpPr>
          <p:nvPr>
            <p:ph type="sldNum" sz="quarter" idx="12"/>
          </p:nvPr>
        </p:nvSpPr>
        <p:spPr/>
        <p:txBody>
          <a:bodyPr/>
          <a:lstStyle/>
          <a:p>
            <a:fld id="{60C2F52E-B947-4540-81CB-387B1CE3EEAC}" type="slidenum">
              <a:rPr lang="it-IT" smtClean="0"/>
              <a:t>‹N›</a:t>
            </a:fld>
            <a:endParaRPr lang="it-IT"/>
          </a:p>
        </p:txBody>
      </p:sp>
    </p:spTree>
    <p:extLst>
      <p:ext uri="{BB962C8B-B14F-4D97-AF65-F5344CB8AC3E}">
        <p14:creationId xmlns:p14="http://schemas.microsoft.com/office/powerpoint/2010/main" val="5351708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stile</a:t>
            </a:r>
          </a:p>
        </p:txBody>
      </p:sp>
      <p:sp>
        <p:nvSpPr>
          <p:cNvPr id="3" name="Segnaposto data 2"/>
          <p:cNvSpPr>
            <a:spLocks noGrp="1"/>
          </p:cNvSpPr>
          <p:nvPr>
            <p:ph type="dt" sz="half" idx="10"/>
          </p:nvPr>
        </p:nvSpPr>
        <p:spPr/>
        <p:txBody>
          <a:bodyPr/>
          <a:lstStyle/>
          <a:p>
            <a:fld id="{EA874C77-4F07-C54B-8BDE-AC38A91602BF}" type="datetime2">
              <a:rPr lang="it-IT" smtClean="0"/>
              <a:t>venerdì 12 dicembre 2025</a:t>
            </a:fld>
            <a:endParaRPr lang="it-IT"/>
          </a:p>
        </p:txBody>
      </p:sp>
      <p:sp>
        <p:nvSpPr>
          <p:cNvPr id="4" name="Segnaposto piè di pagina 3"/>
          <p:cNvSpPr>
            <a:spLocks noGrp="1"/>
          </p:cNvSpPr>
          <p:nvPr>
            <p:ph type="ftr" sz="quarter" idx="11"/>
          </p:nvPr>
        </p:nvSpPr>
        <p:spPr/>
        <p:txBody>
          <a:bodyPr/>
          <a:lstStyle/>
          <a:p>
            <a:r>
              <a:rPr lang="it-IT"/>
              <a:t>Titolo presentazione</a:t>
            </a:r>
          </a:p>
        </p:txBody>
      </p:sp>
      <p:sp>
        <p:nvSpPr>
          <p:cNvPr id="5" name="Segnaposto numero diapositiva 4"/>
          <p:cNvSpPr>
            <a:spLocks noGrp="1"/>
          </p:cNvSpPr>
          <p:nvPr>
            <p:ph type="sldNum" sz="quarter" idx="12"/>
          </p:nvPr>
        </p:nvSpPr>
        <p:spPr/>
        <p:txBody>
          <a:bodyPr/>
          <a:lstStyle/>
          <a:p>
            <a:fld id="{60C2F52E-B947-4540-81CB-387B1CE3EEAC}" type="slidenum">
              <a:rPr lang="it-IT" smtClean="0"/>
              <a:t>‹N›</a:t>
            </a:fld>
            <a:endParaRPr lang="it-IT"/>
          </a:p>
        </p:txBody>
      </p:sp>
    </p:spTree>
    <p:extLst>
      <p:ext uri="{BB962C8B-B14F-4D97-AF65-F5344CB8AC3E}">
        <p14:creationId xmlns:p14="http://schemas.microsoft.com/office/powerpoint/2010/main" val="780595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o">
    <p:spTree>
      <p:nvGrpSpPr>
        <p:cNvPr id="1" name=""/>
        <p:cNvGrpSpPr/>
        <p:nvPr/>
      </p:nvGrpSpPr>
      <p:grpSpPr>
        <a:xfrm>
          <a:off x="0" y="0"/>
          <a:ext cx="0" cy="0"/>
          <a:chOff x="0" y="0"/>
          <a:chExt cx="0" cy="0"/>
        </a:xfrm>
      </p:grpSpPr>
      <p:sp>
        <p:nvSpPr>
          <p:cNvPr id="2" name="Segnaposto data 1"/>
          <p:cNvSpPr>
            <a:spLocks noGrp="1"/>
          </p:cNvSpPr>
          <p:nvPr>
            <p:ph type="dt" sz="half" idx="10"/>
          </p:nvPr>
        </p:nvSpPr>
        <p:spPr/>
        <p:txBody>
          <a:bodyPr/>
          <a:lstStyle/>
          <a:p>
            <a:fld id="{E33C65A9-535B-2A4E-8649-1828146E5083}" type="datetime2">
              <a:rPr lang="it-IT" smtClean="0"/>
              <a:t>venerdì 12 dicembre 2025</a:t>
            </a:fld>
            <a:endParaRPr lang="it-IT"/>
          </a:p>
        </p:txBody>
      </p:sp>
      <p:sp>
        <p:nvSpPr>
          <p:cNvPr id="3" name="Segnaposto piè di pagina 2"/>
          <p:cNvSpPr>
            <a:spLocks noGrp="1"/>
          </p:cNvSpPr>
          <p:nvPr>
            <p:ph type="ftr" sz="quarter" idx="11"/>
          </p:nvPr>
        </p:nvSpPr>
        <p:spPr/>
        <p:txBody>
          <a:bodyPr/>
          <a:lstStyle/>
          <a:p>
            <a:r>
              <a:rPr lang="it-IT"/>
              <a:t>Titolo presentazione</a:t>
            </a:r>
          </a:p>
        </p:txBody>
      </p:sp>
      <p:sp>
        <p:nvSpPr>
          <p:cNvPr id="4" name="Segnaposto numero diapositiva 3"/>
          <p:cNvSpPr>
            <a:spLocks noGrp="1"/>
          </p:cNvSpPr>
          <p:nvPr>
            <p:ph type="sldNum" sz="quarter" idx="12"/>
          </p:nvPr>
        </p:nvSpPr>
        <p:spPr/>
        <p:txBody>
          <a:bodyPr/>
          <a:lstStyle/>
          <a:p>
            <a:fld id="{60C2F52E-B947-4540-81CB-387B1CE3EEAC}" type="slidenum">
              <a:rPr lang="it-IT" smtClean="0"/>
              <a:t>‹N›</a:t>
            </a:fld>
            <a:endParaRPr lang="it-IT"/>
          </a:p>
        </p:txBody>
      </p:sp>
    </p:spTree>
    <p:extLst>
      <p:ext uri="{BB962C8B-B14F-4D97-AF65-F5344CB8AC3E}">
        <p14:creationId xmlns:p14="http://schemas.microsoft.com/office/powerpoint/2010/main" val="2894777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457201" y="204787"/>
            <a:ext cx="3008313" cy="871538"/>
          </a:xfrm>
        </p:spPr>
        <p:txBody>
          <a:bodyPr anchor="b"/>
          <a:lstStyle>
            <a:lvl1pPr algn="l">
              <a:defRPr sz="2000" b="1"/>
            </a:lvl1pPr>
          </a:lstStyle>
          <a:p>
            <a:r>
              <a:rPr lang="it-IT"/>
              <a:t>Fare clic per modificare stile</a:t>
            </a:r>
          </a:p>
        </p:txBody>
      </p:sp>
      <p:sp>
        <p:nvSpPr>
          <p:cNvPr id="3" name="Segnaposto contenuto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testo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Segnaposto data 4"/>
          <p:cNvSpPr>
            <a:spLocks noGrp="1"/>
          </p:cNvSpPr>
          <p:nvPr>
            <p:ph type="dt" sz="half" idx="10"/>
          </p:nvPr>
        </p:nvSpPr>
        <p:spPr/>
        <p:txBody>
          <a:bodyPr/>
          <a:lstStyle/>
          <a:p>
            <a:fld id="{CBD64589-2EEB-814D-80C8-61DF537E240E}" type="datetime2">
              <a:rPr lang="it-IT" smtClean="0"/>
              <a:t>venerdì 12 dicembre 2025</a:t>
            </a:fld>
            <a:endParaRPr lang="it-IT"/>
          </a:p>
        </p:txBody>
      </p:sp>
      <p:sp>
        <p:nvSpPr>
          <p:cNvPr id="6" name="Segnaposto piè di pagina 5"/>
          <p:cNvSpPr>
            <a:spLocks noGrp="1"/>
          </p:cNvSpPr>
          <p:nvPr>
            <p:ph type="ftr" sz="quarter" idx="11"/>
          </p:nvPr>
        </p:nvSpPr>
        <p:spPr/>
        <p:txBody>
          <a:bodyPr/>
          <a:lstStyle/>
          <a:p>
            <a:r>
              <a:rPr lang="it-IT"/>
              <a:t>Titolo presentazione</a:t>
            </a:r>
          </a:p>
        </p:txBody>
      </p:sp>
      <p:sp>
        <p:nvSpPr>
          <p:cNvPr id="7" name="Segnaposto numero diapositiva 6"/>
          <p:cNvSpPr>
            <a:spLocks noGrp="1"/>
          </p:cNvSpPr>
          <p:nvPr>
            <p:ph type="sldNum" sz="quarter" idx="12"/>
          </p:nvPr>
        </p:nvSpPr>
        <p:spPr/>
        <p:txBody>
          <a:bodyPr/>
          <a:lstStyle/>
          <a:p>
            <a:fld id="{60C2F52E-B947-4540-81CB-387B1CE3EEAC}" type="slidenum">
              <a:rPr lang="it-IT" smtClean="0"/>
              <a:t>‹N›</a:t>
            </a:fld>
            <a:endParaRPr lang="it-IT"/>
          </a:p>
        </p:txBody>
      </p:sp>
    </p:spTree>
    <p:extLst>
      <p:ext uri="{BB962C8B-B14F-4D97-AF65-F5344CB8AC3E}">
        <p14:creationId xmlns:p14="http://schemas.microsoft.com/office/powerpoint/2010/main" val="1241335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1792288" y="3600450"/>
            <a:ext cx="5486400" cy="425054"/>
          </a:xfrm>
        </p:spPr>
        <p:txBody>
          <a:bodyPr anchor="b"/>
          <a:lstStyle>
            <a:lvl1pPr algn="l">
              <a:defRPr sz="2000" b="1"/>
            </a:lvl1pPr>
          </a:lstStyle>
          <a:p>
            <a:r>
              <a:rPr lang="it-IT"/>
              <a:t>Fare clic per modificare stile</a:t>
            </a:r>
          </a:p>
        </p:txBody>
      </p:sp>
      <p:sp>
        <p:nvSpPr>
          <p:cNvPr id="3" name="Segnaposto immagine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it-IT"/>
          </a:p>
        </p:txBody>
      </p:sp>
      <p:sp>
        <p:nvSpPr>
          <p:cNvPr id="4" name="Segnaposto testo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Segnaposto data 4"/>
          <p:cNvSpPr>
            <a:spLocks noGrp="1"/>
          </p:cNvSpPr>
          <p:nvPr>
            <p:ph type="dt" sz="half" idx="10"/>
          </p:nvPr>
        </p:nvSpPr>
        <p:spPr/>
        <p:txBody>
          <a:bodyPr/>
          <a:lstStyle/>
          <a:p>
            <a:fld id="{1D9D4FA9-4436-1E48-AF79-1D8B4CD9B4E0}" type="datetime2">
              <a:rPr lang="it-IT" smtClean="0"/>
              <a:t>venerdì 12 dicembre 2025</a:t>
            </a:fld>
            <a:endParaRPr lang="it-IT"/>
          </a:p>
        </p:txBody>
      </p:sp>
      <p:sp>
        <p:nvSpPr>
          <p:cNvPr id="6" name="Segnaposto piè di pagina 5"/>
          <p:cNvSpPr>
            <a:spLocks noGrp="1"/>
          </p:cNvSpPr>
          <p:nvPr>
            <p:ph type="ftr" sz="quarter" idx="11"/>
          </p:nvPr>
        </p:nvSpPr>
        <p:spPr/>
        <p:txBody>
          <a:bodyPr/>
          <a:lstStyle/>
          <a:p>
            <a:r>
              <a:rPr lang="it-IT"/>
              <a:t>Titolo presentazione</a:t>
            </a:r>
          </a:p>
        </p:txBody>
      </p:sp>
      <p:sp>
        <p:nvSpPr>
          <p:cNvPr id="7" name="Segnaposto numero diapositiva 6"/>
          <p:cNvSpPr>
            <a:spLocks noGrp="1"/>
          </p:cNvSpPr>
          <p:nvPr>
            <p:ph type="sldNum" sz="quarter" idx="12"/>
          </p:nvPr>
        </p:nvSpPr>
        <p:spPr/>
        <p:txBody>
          <a:bodyPr/>
          <a:lstStyle/>
          <a:p>
            <a:fld id="{60C2F52E-B947-4540-81CB-387B1CE3EEAC}" type="slidenum">
              <a:rPr lang="it-IT" smtClean="0"/>
              <a:t>‹N›</a:t>
            </a:fld>
            <a:endParaRPr lang="it-IT"/>
          </a:p>
        </p:txBody>
      </p:sp>
    </p:spTree>
    <p:extLst>
      <p:ext uri="{BB962C8B-B14F-4D97-AF65-F5344CB8AC3E}">
        <p14:creationId xmlns:p14="http://schemas.microsoft.com/office/powerpoint/2010/main" val="2161312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stile</a:t>
            </a:r>
          </a:p>
        </p:txBody>
      </p:sp>
      <p:sp>
        <p:nvSpPr>
          <p:cNvPr id="3" name="Segnaposto testo verticale 2"/>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p:cNvSpPr>
            <a:spLocks noGrp="1"/>
          </p:cNvSpPr>
          <p:nvPr>
            <p:ph type="dt" sz="half" idx="10"/>
          </p:nvPr>
        </p:nvSpPr>
        <p:spPr/>
        <p:txBody>
          <a:bodyPr/>
          <a:lstStyle/>
          <a:p>
            <a:fld id="{918AB18B-6EA4-4C46-BF12-6F6154C20C1D}" type="datetime2">
              <a:rPr lang="it-IT" smtClean="0"/>
              <a:t>venerdì 12 dicembre 2025</a:t>
            </a:fld>
            <a:endParaRPr lang="it-IT"/>
          </a:p>
        </p:txBody>
      </p:sp>
      <p:sp>
        <p:nvSpPr>
          <p:cNvPr id="5" name="Segnaposto piè di pagina 4"/>
          <p:cNvSpPr>
            <a:spLocks noGrp="1"/>
          </p:cNvSpPr>
          <p:nvPr>
            <p:ph type="ftr" sz="quarter" idx="11"/>
          </p:nvPr>
        </p:nvSpPr>
        <p:spPr/>
        <p:txBody>
          <a:bodyPr/>
          <a:lstStyle/>
          <a:p>
            <a:r>
              <a:rPr lang="it-IT"/>
              <a:t>Titolo presentazione</a:t>
            </a:r>
          </a:p>
        </p:txBody>
      </p:sp>
      <p:sp>
        <p:nvSpPr>
          <p:cNvPr id="6" name="Segnaposto numero diapositiva 5"/>
          <p:cNvSpPr>
            <a:spLocks noGrp="1"/>
          </p:cNvSpPr>
          <p:nvPr>
            <p:ph type="sldNum" sz="quarter" idx="12"/>
          </p:nvPr>
        </p:nvSpPr>
        <p:spPr/>
        <p:txBody>
          <a:bodyPr/>
          <a:lstStyle/>
          <a:p>
            <a:fld id="{60C2F52E-B947-4540-81CB-387B1CE3EEAC}" type="slidenum">
              <a:rPr lang="it-IT" smtClean="0"/>
              <a:t>‹N›</a:t>
            </a:fld>
            <a:endParaRPr lang="it-IT"/>
          </a:p>
        </p:txBody>
      </p:sp>
    </p:spTree>
    <p:extLst>
      <p:ext uri="{BB962C8B-B14F-4D97-AF65-F5344CB8AC3E}">
        <p14:creationId xmlns:p14="http://schemas.microsoft.com/office/powerpoint/2010/main" val="2999671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olo verticale e testo">
    <p:spTree>
      <p:nvGrpSpPr>
        <p:cNvPr id="1" name=""/>
        <p:cNvGrpSpPr/>
        <p:nvPr/>
      </p:nvGrpSpPr>
      <p:grpSpPr>
        <a:xfrm>
          <a:off x="0" y="0"/>
          <a:ext cx="0" cy="0"/>
          <a:chOff x="0" y="0"/>
          <a:chExt cx="0" cy="0"/>
        </a:xfrm>
      </p:grpSpPr>
      <p:sp>
        <p:nvSpPr>
          <p:cNvPr id="2" name="Titolo verticale 1"/>
          <p:cNvSpPr>
            <a:spLocks noGrp="1"/>
          </p:cNvSpPr>
          <p:nvPr>
            <p:ph type="title" orient="vert"/>
          </p:nvPr>
        </p:nvSpPr>
        <p:spPr>
          <a:xfrm>
            <a:off x="6629400" y="154781"/>
            <a:ext cx="2057400" cy="3290888"/>
          </a:xfrm>
        </p:spPr>
        <p:txBody>
          <a:bodyPr vert="eaVert"/>
          <a:lstStyle/>
          <a:p>
            <a:r>
              <a:rPr lang="it-IT"/>
              <a:t>Fare clic per modificare stile</a:t>
            </a:r>
          </a:p>
        </p:txBody>
      </p:sp>
      <p:sp>
        <p:nvSpPr>
          <p:cNvPr id="3" name="Segnaposto testo verticale 2"/>
          <p:cNvSpPr>
            <a:spLocks noGrp="1"/>
          </p:cNvSpPr>
          <p:nvPr>
            <p:ph type="body" orient="vert" idx="1"/>
          </p:nvPr>
        </p:nvSpPr>
        <p:spPr>
          <a:xfrm>
            <a:off x="457200" y="154781"/>
            <a:ext cx="6019800" cy="3290888"/>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p:cNvSpPr>
            <a:spLocks noGrp="1"/>
          </p:cNvSpPr>
          <p:nvPr>
            <p:ph type="dt" sz="half" idx="10"/>
          </p:nvPr>
        </p:nvSpPr>
        <p:spPr/>
        <p:txBody>
          <a:bodyPr/>
          <a:lstStyle/>
          <a:p>
            <a:fld id="{87B55F44-6FED-5C4A-8EA1-23FB29089602}" type="datetime2">
              <a:rPr lang="it-IT" smtClean="0"/>
              <a:t>venerdì 12 dicembre 2025</a:t>
            </a:fld>
            <a:endParaRPr lang="it-IT"/>
          </a:p>
        </p:txBody>
      </p:sp>
      <p:sp>
        <p:nvSpPr>
          <p:cNvPr id="5" name="Segnaposto piè di pagina 4"/>
          <p:cNvSpPr>
            <a:spLocks noGrp="1"/>
          </p:cNvSpPr>
          <p:nvPr>
            <p:ph type="ftr" sz="quarter" idx="11"/>
          </p:nvPr>
        </p:nvSpPr>
        <p:spPr/>
        <p:txBody>
          <a:bodyPr/>
          <a:lstStyle/>
          <a:p>
            <a:r>
              <a:rPr lang="it-IT"/>
              <a:t>Titolo presentazione</a:t>
            </a:r>
          </a:p>
        </p:txBody>
      </p:sp>
      <p:sp>
        <p:nvSpPr>
          <p:cNvPr id="6" name="Segnaposto numero diapositiva 5"/>
          <p:cNvSpPr>
            <a:spLocks noGrp="1"/>
          </p:cNvSpPr>
          <p:nvPr>
            <p:ph type="sldNum" sz="quarter" idx="12"/>
          </p:nvPr>
        </p:nvSpPr>
        <p:spPr/>
        <p:txBody>
          <a:bodyPr/>
          <a:lstStyle/>
          <a:p>
            <a:fld id="{60C2F52E-B947-4540-81CB-387B1CE3EEAC}" type="slidenum">
              <a:rPr lang="it-IT" smtClean="0"/>
              <a:t>‹N›</a:t>
            </a:fld>
            <a:endParaRPr lang="it-IT"/>
          </a:p>
        </p:txBody>
      </p:sp>
    </p:spTree>
    <p:extLst>
      <p:ext uri="{BB962C8B-B14F-4D97-AF65-F5344CB8AC3E}">
        <p14:creationId xmlns:p14="http://schemas.microsoft.com/office/powerpoint/2010/main" val="240908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titolo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it-IT"/>
              <a:t>Fare clic per modificare stile</a:t>
            </a:r>
          </a:p>
        </p:txBody>
      </p:sp>
      <p:sp>
        <p:nvSpPr>
          <p:cNvPr id="3" name="Segnaposto testo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CCEB12FB-5E02-7947-9111-9F50DDF94FBA}" type="datetime2">
              <a:rPr lang="it-IT" smtClean="0"/>
              <a:t>venerdì 12 dicembre 2025</a:t>
            </a:fld>
            <a:endParaRPr lang="it-IT"/>
          </a:p>
        </p:txBody>
      </p:sp>
      <p:sp>
        <p:nvSpPr>
          <p:cNvPr id="5" name="Segnaposto piè di pagina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it-IT"/>
              <a:t>Titolo presentazione</a:t>
            </a:r>
          </a:p>
        </p:txBody>
      </p:sp>
      <p:sp>
        <p:nvSpPr>
          <p:cNvPr id="6" name="Segnaposto numero diapositiva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60C2F52E-B947-4540-81CB-387B1CE3EEAC}" type="slidenum">
              <a:rPr lang="it-IT" smtClean="0"/>
              <a:t>‹N›</a:t>
            </a:fld>
            <a:endParaRPr lang="it-IT"/>
          </a:p>
        </p:txBody>
      </p:sp>
    </p:spTree>
    <p:extLst>
      <p:ext uri="{BB962C8B-B14F-4D97-AF65-F5344CB8AC3E}">
        <p14:creationId xmlns:p14="http://schemas.microsoft.com/office/powerpoint/2010/main" val="39830033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png"/><Relationship Id="rId7"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jp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6.sv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19.jpg"/><Relationship Id="rId4" Type="http://schemas.openxmlformats.org/officeDocument/2006/relationships/image" Target="../media/image18.jpeg"/></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21.jpeg"/></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4.jpeg"/><Relationship Id="rId7" Type="http://schemas.openxmlformats.org/officeDocument/2006/relationships/image" Target="../media/image28.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32.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jpeg"/><Relationship Id="rId4" Type="http://schemas.openxmlformats.org/officeDocument/2006/relationships/image" Target="../media/image29.jpeg"/></Relationships>
</file>

<file path=ppt/slides/_rels/slide12.xml.rels><?xml version="1.0" encoding="UTF-8" standalone="yes"?>
<Relationships xmlns="http://schemas.openxmlformats.org/package/2006/relationships"><Relationship Id="rId3" Type="http://schemas.openxmlformats.org/officeDocument/2006/relationships/image" Target="../media/image33.jpeg"/><Relationship Id="rId7"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6.jpg"/><Relationship Id="rId5" Type="http://schemas.openxmlformats.org/officeDocument/2006/relationships/image" Target="../media/image35.jpeg"/><Relationship Id="rId4" Type="http://schemas.openxmlformats.org/officeDocument/2006/relationships/image" Target="../media/image34.jpeg"/></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7" Type="http://schemas.microsoft.com/office/2007/relationships/hdphoto" Target="../media/hdphoto1.wdp"/><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40.svg"/><Relationship Id="rId4" Type="http://schemas.openxmlformats.org/officeDocument/2006/relationships/image" Target="../media/image39.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44.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g"/></Relationships>
</file>

<file path=ppt/slides/_rels/slide1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chart" Target="../charts/chart1.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46.jpeg"/><Relationship Id="rId7" Type="http://schemas.openxmlformats.org/officeDocument/2006/relationships/image" Target="../media/image50.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49.jpeg"/><Relationship Id="rId5" Type="http://schemas.openxmlformats.org/officeDocument/2006/relationships/image" Target="../media/image48.jpg"/><Relationship Id="rId4" Type="http://schemas.openxmlformats.org/officeDocument/2006/relationships/image" Target="../media/image47.jpeg"/></Relationships>
</file>

<file path=ppt/slides/_rels/slide18.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7.png"/><Relationship Id="rId7" Type="http://schemas.openxmlformats.org/officeDocument/2006/relationships/image" Target="../media/image54.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53.jpeg"/><Relationship Id="rId5" Type="http://schemas.openxmlformats.org/officeDocument/2006/relationships/image" Target="../media/image52.png"/><Relationship Id="rId4" Type="http://schemas.openxmlformats.org/officeDocument/2006/relationships/image" Target="../media/image51.png"/></Relationships>
</file>

<file path=ppt/slides/_rels/slide19.xml.rels><?xml version="1.0" encoding="UTF-8" standalone="yes"?>
<Relationships xmlns="http://schemas.openxmlformats.org/package/2006/relationships"><Relationship Id="rId8" Type="http://schemas.openxmlformats.org/officeDocument/2006/relationships/image" Target="../media/image61.jpg"/><Relationship Id="rId3" Type="http://schemas.openxmlformats.org/officeDocument/2006/relationships/image" Target="../media/image56.png"/><Relationship Id="rId7" Type="http://schemas.openxmlformats.org/officeDocument/2006/relationships/image" Target="../media/image60.jp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59.jpeg"/><Relationship Id="rId5" Type="http://schemas.openxmlformats.org/officeDocument/2006/relationships/image" Target="../media/image58.jpeg"/><Relationship Id="rId4" Type="http://schemas.openxmlformats.org/officeDocument/2006/relationships/image" Target="../media/image57.jpeg"/><Relationship Id="rId9" Type="http://schemas.openxmlformats.org/officeDocument/2006/relationships/image" Target="../media/image62.png"/></Relationships>
</file>

<file path=ppt/slides/_rels/slide20.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8650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Immagine 13">
            <a:extLst>
              <a:ext uri="{FF2B5EF4-FFF2-40B4-BE49-F238E27FC236}">
                <a16:creationId xmlns:a16="http://schemas.microsoft.com/office/drawing/2014/main" id="{8B8D6915-9C89-C35E-11C0-AE5878A17E40}"/>
              </a:ext>
            </a:extLst>
          </p:cNvPr>
          <p:cNvPicPr>
            <a:picLocks noChangeAspect="1"/>
          </p:cNvPicPr>
          <p:nvPr/>
        </p:nvPicPr>
        <p:blipFill rotWithShape="1">
          <a:blip r:embed="rId3">
            <a:extLst>
              <a:ext uri="{28A0092B-C50C-407E-A947-70E740481C1C}">
                <a14:useLocalDpi xmlns:a14="http://schemas.microsoft.com/office/drawing/2010/main" val="0"/>
              </a:ext>
            </a:extLst>
          </a:blip>
          <a:srcRect l="-108" t="-19" r="-108" b="25892"/>
          <a:stretch>
            <a:fillRect/>
          </a:stretch>
        </p:blipFill>
        <p:spPr>
          <a:xfrm>
            <a:off x="-63610" y="0"/>
            <a:ext cx="9271219" cy="5143499"/>
          </a:xfrm>
          <a:prstGeom prst="rect">
            <a:avLst/>
          </a:prstGeom>
          <a:solidFill>
            <a:srgbClr val="BAD1E1"/>
          </a:solidFill>
        </p:spPr>
      </p:pic>
      <p:sp>
        <p:nvSpPr>
          <p:cNvPr id="13" name="CasellaDiTesto 12">
            <a:extLst>
              <a:ext uri="{FF2B5EF4-FFF2-40B4-BE49-F238E27FC236}">
                <a16:creationId xmlns:a16="http://schemas.microsoft.com/office/drawing/2014/main" id="{FF2E3536-D2E2-E45E-A181-01708989A8DC}"/>
              </a:ext>
            </a:extLst>
          </p:cNvPr>
          <p:cNvSpPr txBox="1"/>
          <p:nvPr/>
        </p:nvSpPr>
        <p:spPr>
          <a:xfrm>
            <a:off x="717776" y="104416"/>
            <a:ext cx="7708448" cy="2585323"/>
          </a:xfrm>
          <a:prstGeom prst="rect">
            <a:avLst/>
          </a:prstGeom>
          <a:noFill/>
        </p:spPr>
        <p:txBody>
          <a:bodyPr wrap="square" rtlCol="0">
            <a:spAutoFit/>
          </a:bodyPr>
          <a:lstStyle/>
          <a:p>
            <a:pPr algn="ctr"/>
            <a:r>
              <a:rPr lang="it-IT" i="1" dirty="0">
                <a:latin typeface="Candara" panose="020E0502030303020204" pitchFamily="34" charset="0"/>
              </a:rPr>
              <a:t>Portoferraio, 2.12.2025</a:t>
            </a:r>
          </a:p>
          <a:p>
            <a:pPr algn="ctr"/>
            <a:endParaRPr lang="it-IT" dirty="0">
              <a:latin typeface="Candara" panose="020E0502030303020204" pitchFamily="34" charset="0"/>
            </a:endParaRPr>
          </a:p>
          <a:p>
            <a:pPr algn="ctr"/>
            <a:r>
              <a:rPr lang="it-IT" sz="2000" b="1" dirty="0">
                <a:solidFill>
                  <a:srgbClr val="231F20"/>
                </a:solidFill>
                <a:latin typeface="Candara" panose="020E0502030303020204" pitchFamily="34" charset="0"/>
                <a:ea typeface="Arial" panose="020B0604020202020204" pitchFamily="34" charset="0"/>
                <a:cs typeface="Times New Roman" panose="02020603050405020304" pitchFamily="18" charset="0"/>
              </a:rPr>
              <a:t>Progetto per la rimozione di </a:t>
            </a:r>
            <a:r>
              <a:rPr lang="it-IT" sz="2000" b="1" i="1" dirty="0" err="1">
                <a:solidFill>
                  <a:srgbClr val="231F20"/>
                </a:solidFill>
                <a:latin typeface="Candara" panose="020E0502030303020204" pitchFamily="34" charset="0"/>
                <a:ea typeface="Arial" panose="020B0604020202020204" pitchFamily="34" charset="0"/>
                <a:cs typeface="Times New Roman" panose="02020603050405020304" pitchFamily="18" charset="0"/>
              </a:rPr>
              <a:t>Opuntia</a:t>
            </a:r>
            <a:r>
              <a:rPr lang="it-IT" sz="2000" b="1" dirty="0">
                <a:solidFill>
                  <a:srgbClr val="231F20"/>
                </a:solidFill>
                <a:latin typeface="Candara" panose="020E0502030303020204" pitchFamily="34" charset="0"/>
                <a:ea typeface="Arial" panose="020B0604020202020204" pitchFamily="34" charset="0"/>
                <a:cs typeface="Times New Roman" panose="02020603050405020304" pitchFamily="18" charset="0"/>
              </a:rPr>
              <a:t> spp. da Capraia</a:t>
            </a:r>
          </a:p>
          <a:p>
            <a:pPr algn="ctr"/>
            <a:endParaRPr lang="it-IT" sz="1000" dirty="0">
              <a:latin typeface="Candara" panose="020E0502030303020204" pitchFamily="34" charset="0"/>
            </a:endParaRPr>
          </a:p>
          <a:p>
            <a:pPr algn="ctr"/>
            <a:r>
              <a:rPr lang="it-IT" dirty="0">
                <a:latin typeface="Candara" panose="020E0502030303020204" pitchFamily="34" charset="0"/>
              </a:rPr>
              <a:t>Alice Misuri</a:t>
            </a:r>
          </a:p>
          <a:p>
            <a:pPr algn="ctr"/>
            <a:r>
              <a:rPr lang="it-IT" dirty="0">
                <a:latin typeface="Candara" panose="020E0502030303020204" pitchFamily="34" charset="0"/>
              </a:rPr>
              <a:t>alice.misuri@unifi.it</a:t>
            </a:r>
          </a:p>
          <a:p>
            <a:pPr algn="ctr"/>
            <a:endParaRPr lang="it-IT" sz="1500" dirty="0">
              <a:latin typeface="Candara" panose="020E0502030303020204" pitchFamily="34" charset="0"/>
            </a:endParaRPr>
          </a:p>
          <a:p>
            <a:pPr algn="ctr"/>
            <a:endParaRPr lang="it-IT" sz="500" dirty="0">
              <a:latin typeface="Candara" panose="020E0502030303020204" pitchFamily="34" charset="0"/>
            </a:endParaRPr>
          </a:p>
          <a:p>
            <a:pPr algn="ctr"/>
            <a:r>
              <a:rPr lang="it-IT" sz="1600" dirty="0">
                <a:latin typeface="Candara" panose="020E0502030303020204" pitchFamily="34" charset="0"/>
              </a:rPr>
              <a:t>Dipartimento di Biologia, Università di Firenze</a:t>
            </a:r>
          </a:p>
          <a:p>
            <a:pPr algn="ctr"/>
            <a:endParaRPr lang="it-IT" sz="500" dirty="0">
              <a:latin typeface="Candara" panose="020E0502030303020204" pitchFamily="34" charset="0"/>
            </a:endParaRPr>
          </a:p>
          <a:p>
            <a:pPr algn="ctr"/>
            <a:r>
              <a:rPr lang="it-IT" sz="1600" dirty="0">
                <a:latin typeface="Candara" panose="020E0502030303020204" pitchFamily="34" charset="0"/>
              </a:rPr>
              <a:t>https://www.unifi.it/it</a:t>
            </a:r>
          </a:p>
        </p:txBody>
      </p:sp>
      <p:pic>
        <p:nvPicPr>
          <p:cNvPr id="15" name="Immagine 14"/>
          <p:cNvPicPr>
            <a:picLocks noChangeAspect="1"/>
          </p:cNvPicPr>
          <p:nvPr/>
        </p:nvPicPr>
        <p:blipFill>
          <a:blip r:embed="rId4">
            <a:duotone>
              <a:schemeClr val="bg2">
                <a:shade val="45000"/>
                <a:satMod val="135000"/>
              </a:schemeClr>
              <a:prstClr val="white"/>
            </a:duotone>
            <a:extLst>
              <a:ext uri="{BEBA8EAE-BF5A-486C-A8C5-ECC9F3942E4B}">
                <a14:imgProps xmlns:a14="http://schemas.microsoft.com/office/drawing/2010/main">
                  <a14:imgLayer r:embed="rId5">
                    <a14:imgEffect>
                      <a14:sharpenSoften amount="50000"/>
                    </a14:imgEffect>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88881" y="4078620"/>
            <a:ext cx="1027063" cy="762651"/>
          </a:xfrm>
          <a:prstGeom prst="rect">
            <a:avLst/>
          </a:prstGeom>
        </p:spPr>
      </p:pic>
      <p:pic>
        <p:nvPicPr>
          <p:cNvPr id="18" name="Immagine 17" descr="Immagine che contiene Carattere, simbolo, logo, testo&#10;&#10;Il contenuto generato dall'IA potrebbe non essere corretto.">
            <a:extLst>
              <a:ext uri="{FF2B5EF4-FFF2-40B4-BE49-F238E27FC236}">
                <a16:creationId xmlns:a16="http://schemas.microsoft.com/office/drawing/2014/main" id="{7F19CC27-4F35-18E3-8909-62FB71950BDC}"/>
              </a:ext>
            </a:extLst>
          </p:cNvPr>
          <p:cNvPicPr>
            <a:picLocks noChangeAspect="1"/>
          </p:cNvPicPr>
          <p:nvPr/>
        </p:nvPicPr>
        <p:blipFill>
          <a:blip r:embed="rId6"/>
          <a:stretch>
            <a:fillRect/>
          </a:stretch>
        </p:blipFill>
        <p:spPr>
          <a:xfrm>
            <a:off x="6693451" y="1959059"/>
            <a:ext cx="919035" cy="612690"/>
          </a:xfrm>
          <a:prstGeom prst="rect">
            <a:avLst/>
          </a:prstGeom>
          <a:ln w="28575">
            <a:solidFill>
              <a:schemeClr val="accent1"/>
            </a:solidFill>
          </a:ln>
        </p:spPr>
      </p:pic>
    </p:spTree>
    <p:extLst>
      <p:ext uri="{BB962C8B-B14F-4D97-AF65-F5344CB8AC3E}">
        <p14:creationId xmlns:p14="http://schemas.microsoft.com/office/powerpoint/2010/main" val="2539403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69000" b="-69000"/>
          </a:stretch>
        </a:blipFill>
        <a:effectLst/>
      </p:bgPr>
    </p:bg>
    <p:spTree>
      <p:nvGrpSpPr>
        <p:cNvPr id="1" name=""/>
        <p:cNvGrpSpPr/>
        <p:nvPr/>
      </p:nvGrpSpPr>
      <p:grpSpPr>
        <a:xfrm>
          <a:off x="0" y="0"/>
          <a:ext cx="0" cy="0"/>
          <a:chOff x="0" y="0"/>
          <a:chExt cx="0" cy="0"/>
        </a:xfrm>
      </p:grpSpPr>
      <p:sp>
        <p:nvSpPr>
          <p:cNvPr id="5" name="CasellaDiTesto 4">
            <a:extLst>
              <a:ext uri="{FF2B5EF4-FFF2-40B4-BE49-F238E27FC236}">
                <a16:creationId xmlns:a16="http://schemas.microsoft.com/office/drawing/2014/main" id="{5EAC9F91-A3A5-1D66-07C7-744F76A37CC6}"/>
              </a:ext>
            </a:extLst>
          </p:cNvPr>
          <p:cNvSpPr txBox="1"/>
          <p:nvPr/>
        </p:nvSpPr>
        <p:spPr>
          <a:xfrm>
            <a:off x="339009" y="232771"/>
            <a:ext cx="1614695" cy="415498"/>
          </a:xfrm>
          <a:prstGeom prst="rect">
            <a:avLst/>
          </a:prstGeom>
          <a:noFill/>
        </p:spPr>
        <p:txBody>
          <a:bodyPr wrap="square" rtlCol="0">
            <a:spAutoFit/>
          </a:bodyPr>
          <a:lstStyle/>
          <a:p>
            <a:pPr algn="ctr"/>
            <a:r>
              <a:rPr lang="en-GB" sz="2100" b="1" dirty="0">
                <a:solidFill>
                  <a:schemeClr val="bg1"/>
                </a:solidFill>
                <a:latin typeface="Candara" panose="020E0502030303020204" pitchFamily="34" charset="0"/>
              </a:rPr>
              <a:t>WP3 - </a:t>
            </a:r>
            <a:r>
              <a:rPr lang="en-GB" sz="2100" b="1" dirty="0" err="1">
                <a:solidFill>
                  <a:schemeClr val="bg1"/>
                </a:solidFill>
                <a:latin typeface="Candara" panose="020E0502030303020204" pitchFamily="34" charset="0"/>
              </a:rPr>
              <a:t>Scopi</a:t>
            </a:r>
            <a:endParaRPr lang="en-GB" b="1" dirty="0">
              <a:solidFill>
                <a:schemeClr val="bg1"/>
              </a:solidFill>
              <a:latin typeface="Candara" panose="020E0502030303020204" pitchFamily="34" charset="0"/>
            </a:endParaRPr>
          </a:p>
        </p:txBody>
      </p:sp>
      <p:sp>
        <p:nvSpPr>
          <p:cNvPr id="10" name="CasellaDiTesto 9">
            <a:extLst>
              <a:ext uri="{FF2B5EF4-FFF2-40B4-BE49-F238E27FC236}">
                <a16:creationId xmlns:a16="http://schemas.microsoft.com/office/drawing/2014/main" id="{3B825774-EC90-B23F-64A0-82DF3D799C29}"/>
              </a:ext>
            </a:extLst>
          </p:cNvPr>
          <p:cNvSpPr txBox="1"/>
          <p:nvPr/>
        </p:nvSpPr>
        <p:spPr>
          <a:xfrm>
            <a:off x="504953" y="1773320"/>
            <a:ext cx="7924673" cy="369332"/>
          </a:xfrm>
          <a:prstGeom prst="rect">
            <a:avLst/>
          </a:prstGeom>
          <a:solidFill>
            <a:srgbClr val="FFCF37"/>
          </a:solidFill>
          <a:ln w="38100">
            <a:solidFill>
              <a:srgbClr val="FFCF37"/>
            </a:solidFill>
          </a:ln>
          <a:effectLst>
            <a:softEdge rad="25400"/>
          </a:effectLst>
        </p:spPr>
        <p:txBody>
          <a:bodyPr wrap="square" rtlCol="0">
            <a:spAutoFit/>
          </a:bodyPr>
          <a:lstStyle/>
          <a:p>
            <a:r>
              <a:rPr lang="it-IT" b="1" dirty="0">
                <a:latin typeface="Candara" panose="020E0502030303020204" pitchFamily="34" charset="0"/>
              </a:rPr>
              <a:t>Wp3 - </a:t>
            </a:r>
            <a:r>
              <a:rPr lang="it-IT" dirty="0">
                <a:solidFill>
                  <a:srgbClr val="000000"/>
                </a:solidFill>
                <a:latin typeface="Candara" panose="020E0502030303020204" pitchFamily="34" charset="0"/>
              </a:rPr>
              <a:t>Controllo ed eradicazione delle specie vegetali aliene sull’isola di Capraia</a:t>
            </a:r>
            <a:endParaRPr lang="en-US" dirty="0">
              <a:solidFill>
                <a:srgbClr val="000000"/>
              </a:solidFill>
              <a:latin typeface="Candara" panose="020E0502030303020204" pitchFamily="34" charset="0"/>
            </a:endParaRPr>
          </a:p>
        </p:txBody>
      </p:sp>
      <p:sp>
        <p:nvSpPr>
          <p:cNvPr id="15" name="CasellaDiTesto 14">
            <a:extLst>
              <a:ext uri="{FF2B5EF4-FFF2-40B4-BE49-F238E27FC236}">
                <a16:creationId xmlns:a16="http://schemas.microsoft.com/office/drawing/2014/main" id="{340AAC7C-D8EC-455F-5B26-033E6F3E0095}"/>
              </a:ext>
            </a:extLst>
          </p:cNvPr>
          <p:cNvSpPr txBox="1"/>
          <p:nvPr/>
        </p:nvSpPr>
        <p:spPr>
          <a:xfrm>
            <a:off x="5472559" y="3103436"/>
            <a:ext cx="2957067" cy="369332"/>
          </a:xfrm>
          <a:prstGeom prst="rect">
            <a:avLst/>
          </a:prstGeom>
          <a:solidFill>
            <a:srgbClr val="EFF5FB"/>
          </a:solidFill>
          <a:ln w="38100">
            <a:solidFill>
              <a:srgbClr val="EFF5FB"/>
            </a:solidFill>
          </a:ln>
          <a:effectLst>
            <a:softEdge rad="25400"/>
          </a:effectLst>
        </p:spPr>
        <p:txBody>
          <a:bodyPr wrap="square" rtlCol="0">
            <a:spAutoFit/>
          </a:bodyPr>
          <a:lstStyle/>
          <a:p>
            <a:r>
              <a:rPr lang="en-US" dirty="0" err="1">
                <a:solidFill>
                  <a:srgbClr val="000000"/>
                </a:solidFill>
                <a:latin typeface="Candara" panose="020E0502030303020204" pitchFamily="34" charset="0"/>
              </a:rPr>
              <a:t>Controllo</a:t>
            </a:r>
            <a:r>
              <a:rPr lang="en-US" dirty="0">
                <a:solidFill>
                  <a:srgbClr val="000000"/>
                </a:solidFill>
                <a:latin typeface="Candara" panose="020E0502030303020204" pitchFamily="34" charset="0"/>
              </a:rPr>
              <a:t> di </a:t>
            </a:r>
            <a:r>
              <a:rPr lang="en-US" i="1" dirty="0">
                <a:solidFill>
                  <a:srgbClr val="000000"/>
                </a:solidFill>
                <a:latin typeface="Candara" panose="020E0502030303020204" pitchFamily="34" charset="0"/>
              </a:rPr>
              <a:t>Opuntia </a:t>
            </a:r>
            <a:r>
              <a:rPr lang="en-US" dirty="0">
                <a:solidFill>
                  <a:srgbClr val="000000"/>
                </a:solidFill>
                <a:latin typeface="Candara" panose="020E0502030303020204" pitchFamily="34" charset="0"/>
              </a:rPr>
              <a:t>spp. </a:t>
            </a:r>
            <a:endParaRPr lang="it-IT" dirty="0">
              <a:latin typeface="Candara" panose="020E0502030303020204" pitchFamily="34" charset="0"/>
            </a:endParaRPr>
          </a:p>
        </p:txBody>
      </p:sp>
      <p:sp>
        <p:nvSpPr>
          <p:cNvPr id="16" name="CasellaDiTesto 15">
            <a:extLst>
              <a:ext uri="{FF2B5EF4-FFF2-40B4-BE49-F238E27FC236}">
                <a16:creationId xmlns:a16="http://schemas.microsoft.com/office/drawing/2014/main" id="{CBD30EE3-F7D3-BDAD-6154-89C0F50B065E}"/>
              </a:ext>
            </a:extLst>
          </p:cNvPr>
          <p:cNvSpPr txBox="1"/>
          <p:nvPr/>
        </p:nvSpPr>
        <p:spPr>
          <a:xfrm>
            <a:off x="3426916" y="2260126"/>
            <a:ext cx="3705404" cy="646331"/>
          </a:xfrm>
          <a:prstGeom prst="rect">
            <a:avLst/>
          </a:prstGeom>
          <a:solidFill>
            <a:srgbClr val="C6DDF2"/>
          </a:solidFill>
          <a:ln w="38100">
            <a:solidFill>
              <a:srgbClr val="C6DDF2"/>
            </a:solidFill>
          </a:ln>
          <a:effectLst>
            <a:softEdge rad="25400"/>
          </a:effectLst>
        </p:spPr>
        <p:txBody>
          <a:bodyPr wrap="square" rtlCol="0">
            <a:spAutoFit/>
          </a:bodyPr>
          <a:lstStyle/>
          <a:p>
            <a:pPr marL="214313" indent="-214313">
              <a:buFont typeface="Arial" panose="020B0604020202020204" pitchFamily="34" charset="0"/>
              <a:buChar char="•"/>
            </a:pPr>
            <a:r>
              <a:rPr lang="it-IT" dirty="0">
                <a:solidFill>
                  <a:srgbClr val="000000"/>
                </a:solidFill>
                <a:latin typeface="Candara" panose="020E0502030303020204" pitchFamily="34" charset="0"/>
              </a:rPr>
              <a:t>Mappatura delle </a:t>
            </a:r>
            <a:r>
              <a:rPr lang="it-IT" dirty="0" err="1">
                <a:solidFill>
                  <a:srgbClr val="000000"/>
                </a:solidFill>
                <a:latin typeface="Candara" panose="020E0502030303020204" pitchFamily="34" charset="0"/>
              </a:rPr>
              <a:t>IAPs</a:t>
            </a:r>
            <a:r>
              <a:rPr lang="it-IT" dirty="0">
                <a:solidFill>
                  <a:srgbClr val="000000"/>
                </a:solidFill>
                <a:latin typeface="Candara" panose="020E0502030303020204" pitchFamily="34" charset="0"/>
              </a:rPr>
              <a:t> a Capraia</a:t>
            </a:r>
          </a:p>
          <a:p>
            <a:pPr marL="214313" indent="-214313">
              <a:buFont typeface="Arial" panose="020B0604020202020204" pitchFamily="34" charset="0"/>
              <a:buChar char="•"/>
            </a:pPr>
            <a:r>
              <a:rPr lang="it-IT" dirty="0">
                <a:solidFill>
                  <a:srgbClr val="000000"/>
                </a:solidFill>
                <a:latin typeface="Candara" panose="020E0502030303020204" pitchFamily="34" charset="0"/>
              </a:rPr>
              <a:t>Redazione del Progetto Esecutivo</a:t>
            </a:r>
            <a:endParaRPr lang="it-IT" dirty="0">
              <a:solidFill>
                <a:srgbClr val="000000"/>
              </a:solidFill>
              <a:latin typeface="Cambria" panose="02040503050406030204" pitchFamily="18" charset="0"/>
            </a:endParaRPr>
          </a:p>
        </p:txBody>
      </p:sp>
      <p:sp>
        <p:nvSpPr>
          <p:cNvPr id="20" name="Freccia angolare in su 19">
            <a:extLst>
              <a:ext uri="{FF2B5EF4-FFF2-40B4-BE49-F238E27FC236}">
                <a16:creationId xmlns:a16="http://schemas.microsoft.com/office/drawing/2014/main" id="{1B5438BA-66AD-9D1D-B738-6B9C54F46C49}"/>
              </a:ext>
            </a:extLst>
          </p:cNvPr>
          <p:cNvSpPr/>
          <p:nvPr/>
        </p:nvSpPr>
        <p:spPr>
          <a:xfrm rot="5400000">
            <a:off x="2069860" y="1300491"/>
            <a:ext cx="210600" cy="2185688"/>
          </a:xfrm>
          <a:prstGeom prst="bentUpArrow">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50"/>
          </a:p>
        </p:txBody>
      </p:sp>
      <p:sp>
        <p:nvSpPr>
          <p:cNvPr id="21" name="Freccia angolare in su 20">
            <a:extLst>
              <a:ext uri="{FF2B5EF4-FFF2-40B4-BE49-F238E27FC236}">
                <a16:creationId xmlns:a16="http://schemas.microsoft.com/office/drawing/2014/main" id="{E971ADCA-166E-E1C4-5066-DA1FEA835082}"/>
              </a:ext>
            </a:extLst>
          </p:cNvPr>
          <p:cNvSpPr/>
          <p:nvPr/>
        </p:nvSpPr>
        <p:spPr>
          <a:xfrm rot="5400000">
            <a:off x="4433185" y="2465053"/>
            <a:ext cx="209181" cy="1447259"/>
          </a:xfrm>
          <a:prstGeom prst="bentUpArrow">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50"/>
          </a:p>
        </p:txBody>
      </p:sp>
      <p:pic>
        <p:nvPicPr>
          <p:cNvPr id="6" name="Immagine 5" descr="Immagine che contiene testo, Carattere, logo, Elementi grafici&#10;&#10;Il contenuto generato dall'IA potrebbe non essere corretto.">
            <a:extLst>
              <a:ext uri="{FF2B5EF4-FFF2-40B4-BE49-F238E27FC236}">
                <a16:creationId xmlns:a16="http://schemas.microsoft.com/office/drawing/2014/main" id="{6DF6C8C0-0011-EE86-2B49-BE80B75B562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16789" y="149141"/>
            <a:ext cx="1614695" cy="559676"/>
          </a:xfrm>
          <a:prstGeom prst="rect">
            <a:avLst/>
          </a:prstGeom>
        </p:spPr>
      </p:pic>
    </p:spTree>
    <p:extLst>
      <p:ext uri="{BB962C8B-B14F-4D97-AF65-F5344CB8AC3E}">
        <p14:creationId xmlns:p14="http://schemas.microsoft.com/office/powerpoint/2010/main" val="1309946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4C7AFB-B441-0902-F0AD-164E5B5F2EDC}"/>
            </a:ext>
          </a:extLst>
        </p:cNvPr>
        <p:cNvGrpSpPr/>
        <p:nvPr/>
      </p:nvGrpSpPr>
      <p:grpSpPr>
        <a:xfrm>
          <a:off x="0" y="0"/>
          <a:ext cx="0" cy="0"/>
          <a:chOff x="0" y="0"/>
          <a:chExt cx="0" cy="0"/>
        </a:xfrm>
      </p:grpSpPr>
      <p:sp>
        <p:nvSpPr>
          <p:cNvPr id="19" name="Segnaposto numero diapositiva 18">
            <a:extLst>
              <a:ext uri="{FF2B5EF4-FFF2-40B4-BE49-F238E27FC236}">
                <a16:creationId xmlns:a16="http://schemas.microsoft.com/office/drawing/2014/main" id="{4D381E54-19A9-ADB7-A900-08A1CDD50103}"/>
              </a:ext>
            </a:extLst>
          </p:cNvPr>
          <p:cNvSpPr>
            <a:spLocks noGrp="1"/>
          </p:cNvSpPr>
          <p:nvPr>
            <p:ph type="sldNum" sz="quarter" idx="12"/>
          </p:nvPr>
        </p:nvSpPr>
        <p:spPr/>
        <p:txBody>
          <a:bodyPr/>
          <a:lstStyle/>
          <a:p>
            <a:fld id="{60C2F52E-B947-4540-81CB-387B1CE3EEAC}" type="slidenum">
              <a:rPr lang="it-IT" smtClean="0"/>
              <a:t>4</a:t>
            </a:fld>
            <a:endParaRPr lang="it-IT"/>
          </a:p>
        </p:txBody>
      </p:sp>
      <p:pic>
        <p:nvPicPr>
          <p:cNvPr id="14" name="Immagine 13">
            <a:extLst>
              <a:ext uri="{FF2B5EF4-FFF2-40B4-BE49-F238E27FC236}">
                <a16:creationId xmlns:a16="http://schemas.microsoft.com/office/drawing/2014/main" id="{36E686C2-07D8-FA55-1102-B22D4A9554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9737" y="3848033"/>
            <a:ext cx="1027063" cy="762651"/>
          </a:xfrm>
          <a:prstGeom prst="rect">
            <a:avLst/>
          </a:prstGeom>
        </p:spPr>
      </p:pic>
      <p:pic>
        <p:nvPicPr>
          <p:cNvPr id="5" name="image43.png">
            <a:extLst>
              <a:ext uri="{FF2B5EF4-FFF2-40B4-BE49-F238E27FC236}">
                <a16:creationId xmlns:a16="http://schemas.microsoft.com/office/drawing/2014/main" id="{BDE04F11-6BD7-0188-632A-A086612A3874}"/>
              </a:ext>
            </a:extLst>
          </p:cNvPr>
          <p:cNvPicPr>
            <a:picLocks noChangeAspect="1"/>
          </p:cNvPicPr>
          <p:nvPr/>
        </p:nvPicPr>
        <p:blipFill>
          <a:blip r:embed="rId4">
            <a:extLst>
              <a:ext uri="{28A0092B-C50C-407E-A947-70E740481C1C}">
                <a14:useLocalDpi xmlns:a14="http://schemas.microsoft.com/office/drawing/2010/main" val="0"/>
              </a:ext>
            </a:extLst>
          </a:blip>
          <a:srcRect r="44128"/>
          <a:stretch/>
        </p:blipFill>
        <p:spPr>
          <a:xfrm>
            <a:off x="5080173" y="0"/>
            <a:ext cx="4063827" cy="5143500"/>
          </a:xfrm>
          <a:prstGeom prst="rect">
            <a:avLst/>
          </a:prstGeom>
          <a:ln/>
        </p:spPr>
      </p:pic>
      <p:sp>
        <p:nvSpPr>
          <p:cNvPr id="23" name="CasellaDiTesto 22">
            <a:extLst>
              <a:ext uri="{FF2B5EF4-FFF2-40B4-BE49-F238E27FC236}">
                <a16:creationId xmlns:a16="http://schemas.microsoft.com/office/drawing/2014/main" id="{28A44F59-B933-9633-8A71-92A0B67FC571}"/>
              </a:ext>
            </a:extLst>
          </p:cNvPr>
          <p:cNvSpPr txBox="1"/>
          <p:nvPr/>
        </p:nvSpPr>
        <p:spPr>
          <a:xfrm>
            <a:off x="242281" y="29140"/>
            <a:ext cx="1575707" cy="415498"/>
          </a:xfrm>
          <a:prstGeom prst="rect">
            <a:avLst/>
          </a:prstGeom>
          <a:noFill/>
        </p:spPr>
        <p:txBody>
          <a:bodyPr wrap="square" rtlCol="0">
            <a:spAutoFit/>
          </a:bodyPr>
          <a:lstStyle/>
          <a:p>
            <a:pPr algn="ctr"/>
            <a:r>
              <a:rPr lang="en-GB" sz="2100" b="1" dirty="0">
                <a:solidFill>
                  <a:srgbClr val="2A516E"/>
                </a:solidFill>
                <a:latin typeface="Candara" panose="020E0502030303020204" pitchFamily="34" charset="0"/>
              </a:rPr>
              <a:t>Area studio</a:t>
            </a:r>
            <a:endParaRPr lang="en-GB" b="1" dirty="0">
              <a:solidFill>
                <a:srgbClr val="2A516E"/>
              </a:solidFill>
              <a:latin typeface="Candara" panose="020E0502030303020204" pitchFamily="34" charset="0"/>
            </a:endParaRPr>
          </a:p>
        </p:txBody>
      </p:sp>
      <p:pic>
        <p:nvPicPr>
          <p:cNvPr id="25" name="Immagine 24" descr="Immagine che contiene aria aperta, cielo, paesaggio, pianta&#10;&#10;Il contenuto generato dall'IA potrebbe non essere corretto.">
            <a:extLst>
              <a:ext uri="{FF2B5EF4-FFF2-40B4-BE49-F238E27FC236}">
                <a16:creationId xmlns:a16="http://schemas.microsoft.com/office/drawing/2014/main" id="{93FBBDDC-86FB-1946-A356-072247BC968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2216" y="3260562"/>
            <a:ext cx="2492477" cy="1869358"/>
          </a:xfrm>
          <a:prstGeom prst="rect">
            <a:avLst/>
          </a:prstGeom>
          <a:ln w="38100">
            <a:solidFill>
              <a:schemeClr val="tx2">
                <a:lumMod val="25000"/>
                <a:lumOff val="75000"/>
              </a:schemeClr>
            </a:solidFill>
          </a:ln>
        </p:spPr>
      </p:pic>
      <p:pic>
        <p:nvPicPr>
          <p:cNvPr id="27" name="Immagine 26" descr="Immagine che contiene aria aperta, cielo, erba, montagna&#10;&#10;Il contenuto generato dall'IA potrebbe non essere corretto.">
            <a:extLst>
              <a:ext uri="{FF2B5EF4-FFF2-40B4-BE49-F238E27FC236}">
                <a16:creationId xmlns:a16="http://schemas.microsoft.com/office/drawing/2014/main" id="{0821B55E-BFA3-3368-FBAC-7594171FF1B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2216" y="1391205"/>
            <a:ext cx="2492477" cy="1869358"/>
          </a:xfrm>
          <a:prstGeom prst="rect">
            <a:avLst/>
          </a:prstGeom>
          <a:ln w="38100">
            <a:solidFill>
              <a:schemeClr val="tx2">
                <a:lumMod val="25000"/>
                <a:lumOff val="75000"/>
              </a:schemeClr>
            </a:solidFill>
          </a:ln>
        </p:spPr>
      </p:pic>
      <p:pic>
        <p:nvPicPr>
          <p:cNvPr id="29" name="Immagine 28" descr="Immagine che contiene aria aperta, natura, montagna, cielo&#10;&#10;Il contenuto generato dall'IA potrebbe non essere corretto.">
            <a:extLst>
              <a:ext uri="{FF2B5EF4-FFF2-40B4-BE49-F238E27FC236}">
                <a16:creationId xmlns:a16="http://schemas.microsoft.com/office/drawing/2014/main" id="{E67359CE-1623-D944-6B74-B7AF9B169AB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2268567" y="2707037"/>
            <a:ext cx="2769010" cy="2076758"/>
          </a:xfrm>
          <a:prstGeom prst="rect">
            <a:avLst/>
          </a:prstGeom>
          <a:ln w="38100">
            <a:solidFill>
              <a:schemeClr val="tx2">
                <a:lumMod val="25000"/>
                <a:lumOff val="75000"/>
              </a:schemeClr>
            </a:solidFill>
          </a:ln>
        </p:spPr>
      </p:pic>
      <p:pic>
        <p:nvPicPr>
          <p:cNvPr id="31" name="Immagine 30" descr="Immagine che contiene aria aperta, cielo, natura, nuvola&#10;&#10;Il contenuto generato dall'IA potrebbe non essere corretto.">
            <a:extLst>
              <a:ext uri="{FF2B5EF4-FFF2-40B4-BE49-F238E27FC236}">
                <a16:creationId xmlns:a16="http://schemas.microsoft.com/office/drawing/2014/main" id="{5E74B5FA-57D3-7F8E-7F86-06F02201FAC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614693" y="1391204"/>
            <a:ext cx="2079523" cy="1559642"/>
          </a:xfrm>
          <a:prstGeom prst="rect">
            <a:avLst/>
          </a:prstGeom>
          <a:ln w="38100">
            <a:solidFill>
              <a:schemeClr val="tx2">
                <a:lumMod val="25000"/>
                <a:lumOff val="75000"/>
              </a:schemeClr>
            </a:solidFill>
          </a:ln>
        </p:spPr>
      </p:pic>
      <p:sp>
        <p:nvSpPr>
          <p:cNvPr id="32" name="CasellaDiTesto 31">
            <a:extLst>
              <a:ext uri="{FF2B5EF4-FFF2-40B4-BE49-F238E27FC236}">
                <a16:creationId xmlns:a16="http://schemas.microsoft.com/office/drawing/2014/main" id="{95A114FE-CF3B-281E-B6C2-ED1EB5F0B5D6}"/>
              </a:ext>
            </a:extLst>
          </p:cNvPr>
          <p:cNvSpPr txBox="1"/>
          <p:nvPr/>
        </p:nvSpPr>
        <p:spPr>
          <a:xfrm>
            <a:off x="123841" y="479341"/>
            <a:ext cx="4737272" cy="85408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57175" indent="-257175">
              <a:spcAft>
                <a:spcPts val="900"/>
              </a:spcAft>
              <a:buFont typeface="Arial"/>
              <a:buChar char="•"/>
            </a:pPr>
            <a:r>
              <a:rPr lang="it-IT" sz="1200" dirty="0">
                <a:latin typeface="Candara" panose="020E0502030303020204" pitchFamily="34" charset="0"/>
                <a:ea typeface="Calibri"/>
                <a:cs typeface="Calibri"/>
              </a:rPr>
              <a:t>Parco Nazionale dell’Arcipelago Toscano</a:t>
            </a:r>
          </a:p>
          <a:p>
            <a:pPr marL="257175" indent="-257175">
              <a:spcAft>
                <a:spcPts val="900"/>
              </a:spcAft>
              <a:buFont typeface="Arial"/>
              <a:buChar char="•"/>
            </a:pPr>
            <a:r>
              <a:rPr lang="it-IT" sz="1200" dirty="0">
                <a:latin typeface="Candara" panose="020E0502030303020204" pitchFamily="34" charset="0"/>
                <a:ea typeface="Calibri"/>
                <a:cs typeface="Calibri"/>
              </a:rPr>
              <a:t>ZSC Capraia Isola IT5160006</a:t>
            </a:r>
          </a:p>
          <a:p>
            <a:pPr marL="257175" indent="-257175">
              <a:spcAft>
                <a:spcPts val="900"/>
              </a:spcAft>
              <a:buFont typeface="Arial"/>
              <a:buChar char="•"/>
            </a:pPr>
            <a:r>
              <a:rPr lang="it-IT" sz="1200" dirty="0">
                <a:latin typeface="Candara" panose="020E0502030303020204" pitchFamily="34" charset="0"/>
              </a:rPr>
              <a:t>Alto valore naturalistico: oltre 650 specie vegetali, </a:t>
            </a:r>
            <a:r>
              <a:rPr lang="it-IT" sz="1200" dirty="0">
                <a:latin typeface="Yu Gothic" panose="020B0400000000000000" pitchFamily="34" charset="-128"/>
                <a:ea typeface="Yu Gothic" panose="020B0400000000000000" pitchFamily="34" charset="-128"/>
              </a:rPr>
              <a:t>~</a:t>
            </a:r>
            <a:r>
              <a:rPr lang="it-IT" sz="1200" dirty="0">
                <a:latin typeface="Candara" panose="020E0502030303020204" pitchFamily="34" charset="0"/>
              </a:rPr>
              <a:t> 3% endemiche</a:t>
            </a:r>
            <a:endParaRPr lang="it-IT" sz="1200" dirty="0">
              <a:latin typeface="Candara" panose="020E0502030303020204" pitchFamily="34" charset="0"/>
              <a:ea typeface="Calibri"/>
              <a:cs typeface="Calibri"/>
            </a:endParaRPr>
          </a:p>
        </p:txBody>
      </p:sp>
      <p:pic>
        <p:nvPicPr>
          <p:cNvPr id="33" name="Immagine 32" descr="logo_arcipelago.jpg">
            <a:extLst>
              <a:ext uri="{FF2B5EF4-FFF2-40B4-BE49-F238E27FC236}">
                <a16:creationId xmlns:a16="http://schemas.microsoft.com/office/drawing/2014/main" id="{8A524AC3-D868-7489-FA8D-3AE561052E7C}"/>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126742" y="74051"/>
            <a:ext cx="832305" cy="540000"/>
          </a:xfrm>
          <a:prstGeom prst="rect">
            <a:avLst/>
          </a:prstGeom>
        </p:spPr>
      </p:pic>
      <p:pic>
        <p:nvPicPr>
          <p:cNvPr id="34" name="Immagine 33" descr="Natura_2000.svg.png">
            <a:extLst>
              <a:ext uri="{FF2B5EF4-FFF2-40B4-BE49-F238E27FC236}">
                <a16:creationId xmlns:a16="http://schemas.microsoft.com/office/drawing/2014/main" id="{CDE03084-571B-CBDB-7075-B062FDB2BEAE}"/>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986875" y="70901"/>
            <a:ext cx="758726" cy="540000"/>
          </a:xfrm>
          <a:prstGeom prst="rect">
            <a:avLst/>
          </a:prstGeom>
        </p:spPr>
      </p:pic>
      <p:pic>
        <p:nvPicPr>
          <p:cNvPr id="2" name="Immagine 1">
            <a:extLst>
              <a:ext uri="{FF2B5EF4-FFF2-40B4-BE49-F238E27FC236}">
                <a16:creationId xmlns:a16="http://schemas.microsoft.com/office/drawing/2014/main" id="{71BBBB91-1270-C3D3-CCB9-A6A1012306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24914" y="76142"/>
            <a:ext cx="465171" cy="345415"/>
          </a:xfrm>
          <a:prstGeom prst="rect">
            <a:avLst/>
          </a:prstGeom>
        </p:spPr>
      </p:pic>
    </p:spTree>
    <p:extLst>
      <p:ext uri="{BB962C8B-B14F-4D97-AF65-F5344CB8AC3E}">
        <p14:creationId xmlns:p14="http://schemas.microsoft.com/office/powerpoint/2010/main" val="39073991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F88502-81F9-9F21-2541-474A9C6F65DD}"/>
            </a:ext>
          </a:extLst>
        </p:cNvPr>
        <p:cNvGrpSpPr/>
        <p:nvPr/>
      </p:nvGrpSpPr>
      <p:grpSpPr>
        <a:xfrm>
          <a:off x="0" y="0"/>
          <a:ext cx="0" cy="0"/>
          <a:chOff x="0" y="0"/>
          <a:chExt cx="0" cy="0"/>
        </a:xfrm>
      </p:grpSpPr>
      <p:sp>
        <p:nvSpPr>
          <p:cNvPr id="19" name="Segnaposto numero diapositiva 18">
            <a:extLst>
              <a:ext uri="{FF2B5EF4-FFF2-40B4-BE49-F238E27FC236}">
                <a16:creationId xmlns:a16="http://schemas.microsoft.com/office/drawing/2014/main" id="{F97E56C1-C919-403A-6D32-A5DF915DEE2F}"/>
              </a:ext>
            </a:extLst>
          </p:cNvPr>
          <p:cNvSpPr>
            <a:spLocks noGrp="1"/>
          </p:cNvSpPr>
          <p:nvPr>
            <p:ph type="sldNum" sz="quarter" idx="12"/>
          </p:nvPr>
        </p:nvSpPr>
        <p:spPr/>
        <p:txBody>
          <a:bodyPr/>
          <a:lstStyle/>
          <a:p>
            <a:fld id="{60C2F52E-B947-4540-81CB-387B1CE3EEAC}" type="slidenum">
              <a:rPr lang="it-IT" smtClean="0"/>
              <a:t>5</a:t>
            </a:fld>
            <a:endParaRPr lang="it-IT"/>
          </a:p>
        </p:txBody>
      </p:sp>
      <p:pic>
        <p:nvPicPr>
          <p:cNvPr id="14" name="Immagine 13">
            <a:extLst>
              <a:ext uri="{FF2B5EF4-FFF2-40B4-BE49-F238E27FC236}">
                <a16:creationId xmlns:a16="http://schemas.microsoft.com/office/drawing/2014/main" id="{8BA467F7-1E98-2F97-6A79-5EB10C0031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9737" y="3848033"/>
            <a:ext cx="1027063" cy="762651"/>
          </a:xfrm>
          <a:prstGeom prst="rect">
            <a:avLst/>
          </a:prstGeom>
        </p:spPr>
      </p:pic>
      <p:sp>
        <p:nvSpPr>
          <p:cNvPr id="4" name="CasellaDiTesto 3">
            <a:extLst>
              <a:ext uri="{FF2B5EF4-FFF2-40B4-BE49-F238E27FC236}">
                <a16:creationId xmlns:a16="http://schemas.microsoft.com/office/drawing/2014/main" id="{3FBA40D5-30B6-5735-16F1-944B5BE455A4}"/>
              </a:ext>
            </a:extLst>
          </p:cNvPr>
          <p:cNvSpPr txBox="1"/>
          <p:nvPr/>
        </p:nvSpPr>
        <p:spPr>
          <a:xfrm>
            <a:off x="792782" y="2338588"/>
            <a:ext cx="1772216" cy="323165"/>
          </a:xfrm>
          <a:prstGeom prst="rect">
            <a:avLst/>
          </a:prstGeom>
          <a:noFill/>
          <a:ln>
            <a:noFill/>
          </a:ln>
          <a:effectLst>
            <a:softEdge rad="38100"/>
          </a:effectLst>
        </p:spPr>
        <p:txBody>
          <a:bodyPr wrap="square" rtlCol="0">
            <a:spAutoFit/>
          </a:bodyPr>
          <a:lstStyle/>
          <a:p>
            <a:pPr algn="ctr"/>
            <a:r>
              <a:rPr lang="it-IT" sz="1500" b="1" i="1" dirty="0">
                <a:solidFill>
                  <a:schemeClr val="tx2">
                    <a:lumMod val="60000"/>
                    <a:lumOff val="40000"/>
                  </a:schemeClr>
                </a:solidFill>
              </a:rPr>
              <a:t>Opuntia ficus-indica</a:t>
            </a:r>
          </a:p>
        </p:txBody>
      </p:sp>
      <p:sp>
        <p:nvSpPr>
          <p:cNvPr id="3" name="CasellaDiTesto 2">
            <a:extLst>
              <a:ext uri="{FF2B5EF4-FFF2-40B4-BE49-F238E27FC236}">
                <a16:creationId xmlns:a16="http://schemas.microsoft.com/office/drawing/2014/main" id="{9F81567D-B96C-D172-8E52-707FA6E17C23}"/>
              </a:ext>
            </a:extLst>
          </p:cNvPr>
          <p:cNvSpPr txBox="1"/>
          <p:nvPr/>
        </p:nvSpPr>
        <p:spPr>
          <a:xfrm>
            <a:off x="3729120" y="2338588"/>
            <a:ext cx="1772215" cy="323165"/>
          </a:xfrm>
          <a:prstGeom prst="rect">
            <a:avLst/>
          </a:prstGeom>
          <a:noFill/>
          <a:ln>
            <a:noFill/>
          </a:ln>
          <a:effectLst>
            <a:softEdge rad="38100"/>
          </a:effectLst>
        </p:spPr>
        <p:txBody>
          <a:bodyPr wrap="square" rtlCol="0">
            <a:spAutoFit/>
          </a:bodyPr>
          <a:lstStyle/>
          <a:p>
            <a:pPr algn="ctr"/>
            <a:r>
              <a:rPr lang="it-IT" sz="1500" b="1" i="1" dirty="0">
                <a:solidFill>
                  <a:schemeClr val="tx2">
                    <a:lumMod val="60000"/>
                    <a:lumOff val="40000"/>
                  </a:schemeClr>
                </a:solidFill>
              </a:rPr>
              <a:t>Opuntia stricta</a:t>
            </a:r>
          </a:p>
        </p:txBody>
      </p:sp>
      <p:sp>
        <p:nvSpPr>
          <p:cNvPr id="10" name="CasellaDiTesto 9">
            <a:extLst>
              <a:ext uri="{FF2B5EF4-FFF2-40B4-BE49-F238E27FC236}">
                <a16:creationId xmlns:a16="http://schemas.microsoft.com/office/drawing/2014/main" id="{2FB8BACD-E104-B3A5-6524-89A22809D7D3}"/>
              </a:ext>
            </a:extLst>
          </p:cNvPr>
          <p:cNvSpPr txBox="1"/>
          <p:nvPr/>
        </p:nvSpPr>
        <p:spPr>
          <a:xfrm>
            <a:off x="6416610" y="2338588"/>
            <a:ext cx="2136412" cy="323165"/>
          </a:xfrm>
          <a:prstGeom prst="rect">
            <a:avLst/>
          </a:prstGeom>
          <a:noFill/>
          <a:ln>
            <a:noFill/>
          </a:ln>
          <a:effectLst>
            <a:softEdge rad="38100"/>
          </a:effectLst>
        </p:spPr>
        <p:txBody>
          <a:bodyPr wrap="square" rtlCol="0">
            <a:spAutoFit/>
          </a:bodyPr>
          <a:lstStyle/>
          <a:p>
            <a:pPr algn="ctr"/>
            <a:r>
              <a:rPr lang="it-IT" sz="1500" b="1" i="1" dirty="0">
                <a:solidFill>
                  <a:schemeClr val="tx2">
                    <a:lumMod val="60000"/>
                    <a:lumOff val="40000"/>
                  </a:schemeClr>
                </a:solidFill>
              </a:rPr>
              <a:t>Zantedeschia </a:t>
            </a:r>
            <a:r>
              <a:rPr lang="it-IT" sz="1500" b="1" i="1" dirty="0" err="1">
                <a:solidFill>
                  <a:schemeClr val="tx2">
                    <a:lumMod val="60000"/>
                    <a:lumOff val="40000"/>
                  </a:schemeClr>
                </a:solidFill>
              </a:rPr>
              <a:t>aethiopica</a:t>
            </a:r>
            <a:endParaRPr lang="it-IT" sz="1500" b="1" i="1" dirty="0">
              <a:solidFill>
                <a:schemeClr val="tx2">
                  <a:lumMod val="60000"/>
                  <a:lumOff val="40000"/>
                </a:schemeClr>
              </a:solidFill>
            </a:endParaRPr>
          </a:p>
        </p:txBody>
      </p:sp>
      <p:sp>
        <p:nvSpPr>
          <p:cNvPr id="12" name="CasellaDiTesto 11">
            <a:extLst>
              <a:ext uri="{FF2B5EF4-FFF2-40B4-BE49-F238E27FC236}">
                <a16:creationId xmlns:a16="http://schemas.microsoft.com/office/drawing/2014/main" id="{0C102B1F-91BA-A9E3-F674-6C560526C074}"/>
              </a:ext>
            </a:extLst>
          </p:cNvPr>
          <p:cNvSpPr txBox="1"/>
          <p:nvPr/>
        </p:nvSpPr>
        <p:spPr>
          <a:xfrm>
            <a:off x="6416609" y="3014347"/>
            <a:ext cx="2136413" cy="323165"/>
          </a:xfrm>
          <a:prstGeom prst="rect">
            <a:avLst/>
          </a:prstGeom>
          <a:noFill/>
          <a:ln>
            <a:noFill/>
          </a:ln>
          <a:effectLst>
            <a:softEdge rad="38100"/>
          </a:effectLst>
        </p:spPr>
        <p:txBody>
          <a:bodyPr wrap="square" rtlCol="0">
            <a:spAutoFit/>
          </a:bodyPr>
          <a:lstStyle/>
          <a:p>
            <a:pPr algn="ctr"/>
            <a:r>
              <a:rPr lang="it-IT" sz="1500" b="1" i="1" dirty="0" err="1">
                <a:solidFill>
                  <a:schemeClr val="tx2">
                    <a:lumMod val="60000"/>
                    <a:lumOff val="40000"/>
                  </a:schemeClr>
                </a:solidFill>
              </a:rPr>
              <a:t>Nicotiana</a:t>
            </a:r>
            <a:r>
              <a:rPr lang="it-IT" sz="1500" b="1" i="1" dirty="0">
                <a:solidFill>
                  <a:schemeClr val="tx2">
                    <a:lumMod val="60000"/>
                    <a:lumOff val="40000"/>
                  </a:schemeClr>
                </a:solidFill>
              </a:rPr>
              <a:t> glauca</a:t>
            </a:r>
          </a:p>
        </p:txBody>
      </p:sp>
      <p:sp>
        <p:nvSpPr>
          <p:cNvPr id="15" name="CasellaDiTesto 14">
            <a:extLst>
              <a:ext uri="{FF2B5EF4-FFF2-40B4-BE49-F238E27FC236}">
                <a16:creationId xmlns:a16="http://schemas.microsoft.com/office/drawing/2014/main" id="{CD816614-00CA-F162-439D-32190C3A6F70}"/>
              </a:ext>
            </a:extLst>
          </p:cNvPr>
          <p:cNvSpPr txBox="1"/>
          <p:nvPr/>
        </p:nvSpPr>
        <p:spPr>
          <a:xfrm>
            <a:off x="3503794" y="1667874"/>
            <a:ext cx="2136413" cy="330860"/>
          </a:xfrm>
          <a:prstGeom prst="rect">
            <a:avLst/>
          </a:prstGeom>
          <a:noFill/>
          <a:ln>
            <a:noFill/>
          </a:ln>
          <a:effectLst>
            <a:softEdge rad="38100"/>
          </a:effectLst>
        </p:spPr>
        <p:txBody>
          <a:bodyPr wrap="square" rtlCol="0">
            <a:spAutoFit/>
          </a:bodyPr>
          <a:lstStyle/>
          <a:p>
            <a:pPr algn="ctr"/>
            <a:r>
              <a:rPr lang="it-IT" sz="1500" b="1" i="1" dirty="0" err="1">
                <a:solidFill>
                  <a:schemeClr val="tx2">
                    <a:lumMod val="60000"/>
                    <a:lumOff val="40000"/>
                  </a:schemeClr>
                </a:solidFill>
              </a:rPr>
              <a:t>Chasmanthe</a:t>
            </a:r>
            <a:r>
              <a:rPr lang="it-IT" sz="1500" b="1" i="1" dirty="0">
                <a:solidFill>
                  <a:schemeClr val="tx2">
                    <a:lumMod val="60000"/>
                    <a:lumOff val="40000"/>
                  </a:schemeClr>
                </a:solidFill>
              </a:rPr>
              <a:t> </a:t>
            </a:r>
            <a:r>
              <a:rPr lang="it-IT" sz="1500" b="1" i="1" dirty="0" err="1">
                <a:solidFill>
                  <a:schemeClr val="tx2">
                    <a:lumMod val="60000"/>
                    <a:lumOff val="40000"/>
                  </a:schemeClr>
                </a:solidFill>
              </a:rPr>
              <a:t>floribunda</a:t>
            </a:r>
            <a:endParaRPr lang="it-IT" sz="1500" b="1" i="1" dirty="0">
              <a:solidFill>
                <a:schemeClr val="tx2">
                  <a:lumMod val="60000"/>
                  <a:lumOff val="40000"/>
                </a:schemeClr>
              </a:solidFill>
            </a:endParaRPr>
          </a:p>
        </p:txBody>
      </p:sp>
      <p:sp>
        <p:nvSpPr>
          <p:cNvPr id="17" name="CasellaDiTesto 16">
            <a:extLst>
              <a:ext uri="{FF2B5EF4-FFF2-40B4-BE49-F238E27FC236}">
                <a16:creationId xmlns:a16="http://schemas.microsoft.com/office/drawing/2014/main" id="{C2BC4EEF-0497-CDC8-B902-DD33238E0BB9}"/>
              </a:ext>
            </a:extLst>
          </p:cNvPr>
          <p:cNvSpPr txBox="1"/>
          <p:nvPr/>
        </p:nvSpPr>
        <p:spPr>
          <a:xfrm>
            <a:off x="3503793" y="3014347"/>
            <a:ext cx="2136413" cy="323165"/>
          </a:xfrm>
          <a:prstGeom prst="rect">
            <a:avLst/>
          </a:prstGeom>
          <a:noFill/>
          <a:ln>
            <a:noFill/>
          </a:ln>
          <a:effectLst>
            <a:softEdge rad="38100"/>
          </a:effectLst>
        </p:spPr>
        <p:txBody>
          <a:bodyPr wrap="square" rtlCol="0">
            <a:spAutoFit/>
          </a:bodyPr>
          <a:lstStyle/>
          <a:p>
            <a:pPr algn="ctr"/>
            <a:r>
              <a:rPr lang="it-IT" sz="1500" b="1" i="1" dirty="0" err="1">
                <a:solidFill>
                  <a:schemeClr val="tx2">
                    <a:lumMod val="60000"/>
                    <a:lumOff val="40000"/>
                  </a:schemeClr>
                </a:solidFill>
              </a:rPr>
              <a:t>Arundo</a:t>
            </a:r>
            <a:r>
              <a:rPr lang="it-IT" sz="1500" b="1" i="1" dirty="0">
                <a:solidFill>
                  <a:schemeClr val="tx2">
                    <a:lumMod val="60000"/>
                    <a:lumOff val="40000"/>
                  </a:schemeClr>
                </a:solidFill>
              </a:rPr>
              <a:t> </a:t>
            </a:r>
            <a:r>
              <a:rPr lang="it-IT" sz="1500" b="1" i="1" dirty="0" err="1">
                <a:solidFill>
                  <a:schemeClr val="tx2">
                    <a:lumMod val="60000"/>
                    <a:lumOff val="40000"/>
                  </a:schemeClr>
                </a:solidFill>
              </a:rPr>
              <a:t>donax</a:t>
            </a:r>
            <a:endParaRPr lang="it-IT" sz="1500" b="1" i="1" dirty="0">
              <a:solidFill>
                <a:schemeClr val="tx2">
                  <a:lumMod val="60000"/>
                  <a:lumOff val="40000"/>
                </a:schemeClr>
              </a:solidFill>
            </a:endParaRPr>
          </a:p>
        </p:txBody>
      </p:sp>
      <p:sp>
        <p:nvSpPr>
          <p:cNvPr id="28" name="CasellaDiTesto 27">
            <a:extLst>
              <a:ext uri="{FF2B5EF4-FFF2-40B4-BE49-F238E27FC236}">
                <a16:creationId xmlns:a16="http://schemas.microsoft.com/office/drawing/2014/main" id="{E1025872-0D3E-D1FB-E656-B36C95C3D138}"/>
              </a:ext>
            </a:extLst>
          </p:cNvPr>
          <p:cNvSpPr txBox="1"/>
          <p:nvPr/>
        </p:nvSpPr>
        <p:spPr>
          <a:xfrm>
            <a:off x="590977" y="3014347"/>
            <a:ext cx="2136413" cy="323165"/>
          </a:xfrm>
          <a:prstGeom prst="rect">
            <a:avLst/>
          </a:prstGeom>
          <a:noFill/>
          <a:ln>
            <a:noFill/>
          </a:ln>
          <a:effectLst>
            <a:softEdge rad="38100"/>
          </a:effectLst>
        </p:spPr>
        <p:txBody>
          <a:bodyPr wrap="square" rtlCol="0">
            <a:spAutoFit/>
          </a:bodyPr>
          <a:lstStyle/>
          <a:p>
            <a:pPr algn="ctr"/>
            <a:r>
              <a:rPr lang="it-IT" sz="1500" b="1" i="1" dirty="0" err="1">
                <a:solidFill>
                  <a:schemeClr val="tx2">
                    <a:lumMod val="60000"/>
                    <a:lumOff val="40000"/>
                  </a:schemeClr>
                </a:solidFill>
              </a:rPr>
              <a:t>Ailanthus</a:t>
            </a:r>
            <a:r>
              <a:rPr lang="it-IT" sz="1500" b="1" i="1" dirty="0">
                <a:solidFill>
                  <a:schemeClr val="tx2">
                    <a:lumMod val="60000"/>
                    <a:lumOff val="40000"/>
                  </a:schemeClr>
                </a:solidFill>
              </a:rPr>
              <a:t> altissima</a:t>
            </a:r>
          </a:p>
        </p:txBody>
      </p:sp>
      <p:sp>
        <p:nvSpPr>
          <p:cNvPr id="30" name="CasellaDiTesto 29">
            <a:extLst>
              <a:ext uri="{FF2B5EF4-FFF2-40B4-BE49-F238E27FC236}">
                <a16:creationId xmlns:a16="http://schemas.microsoft.com/office/drawing/2014/main" id="{859B2337-74CD-494B-EDC5-CF2C10AD1F55}"/>
              </a:ext>
            </a:extLst>
          </p:cNvPr>
          <p:cNvSpPr txBox="1"/>
          <p:nvPr/>
        </p:nvSpPr>
        <p:spPr>
          <a:xfrm>
            <a:off x="3050583" y="367251"/>
            <a:ext cx="3042834" cy="553998"/>
          </a:xfrm>
          <a:prstGeom prst="rect">
            <a:avLst/>
          </a:prstGeom>
          <a:noFill/>
        </p:spPr>
        <p:txBody>
          <a:bodyPr wrap="square" rtlCol="0">
            <a:spAutoFit/>
          </a:bodyPr>
          <a:lstStyle/>
          <a:p>
            <a:pPr algn="ctr"/>
            <a:r>
              <a:rPr lang="it-IT" sz="3000" b="1" dirty="0">
                <a:solidFill>
                  <a:srgbClr val="2A516E"/>
                </a:solidFill>
                <a:latin typeface="Candara" panose="020E0502030303020204" pitchFamily="34" charset="0"/>
              </a:rPr>
              <a:t>Specie target:</a:t>
            </a:r>
            <a:r>
              <a:rPr lang="it-IT" sz="3000" dirty="0">
                <a:solidFill>
                  <a:srgbClr val="2A516E"/>
                </a:solidFill>
              </a:rPr>
              <a:t> </a:t>
            </a:r>
          </a:p>
        </p:txBody>
      </p:sp>
      <p:sp>
        <p:nvSpPr>
          <p:cNvPr id="23" name="Ovale 22">
            <a:extLst>
              <a:ext uri="{FF2B5EF4-FFF2-40B4-BE49-F238E27FC236}">
                <a16:creationId xmlns:a16="http://schemas.microsoft.com/office/drawing/2014/main" id="{A905BA3F-5481-2AB8-BD67-3A6031C71997}"/>
              </a:ext>
            </a:extLst>
          </p:cNvPr>
          <p:cNvSpPr/>
          <p:nvPr/>
        </p:nvSpPr>
        <p:spPr>
          <a:xfrm>
            <a:off x="3607724" y="2186247"/>
            <a:ext cx="1953491" cy="681644"/>
          </a:xfrm>
          <a:custGeom>
            <a:avLst/>
            <a:gdLst>
              <a:gd name="csX0" fmla="*/ 0 w 1953491"/>
              <a:gd name="csY0" fmla="*/ 340822 h 681644"/>
              <a:gd name="csX1" fmla="*/ 976746 w 1953491"/>
              <a:gd name="csY1" fmla="*/ 0 h 681644"/>
              <a:gd name="csX2" fmla="*/ 1953492 w 1953491"/>
              <a:gd name="csY2" fmla="*/ 340822 h 681644"/>
              <a:gd name="csX3" fmla="*/ 976746 w 1953491"/>
              <a:gd name="csY3" fmla="*/ 681644 h 681644"/>
              <a:gd name="csX4" fmla="*/ 0 w 1953491"/>
              <a:gd name="csY4" fmla="*/ 340822 h 681644"/>
            </a:gdLst>
            <a:ahLst/>
            <a:cxnLst>
              <a:cxn ang="0">
                <a:pos x="csX0" y="csY0"/>
              </a:cxn>
              <a:cxn ang="0">
                <a:pos x="csX1" y="csY1"/>
              </a:cxn>
              <a:cxn ang="0">
                <a:pos x="csX2" y="csY2"/>
              </a:cxn>
              <a:cxn ang="0">
                <a:pos x="csX3" y="csY3"/>
              </a:cxn>
              <a:cxn ang="0">
                <a:pos x="csX4" y="csY4"/>
              </a:cxn>
            </a:cxnLst>
            <a:rect l="l" t="t" r="r" b="b"/>
            <a:pathLst>
              <a:path w="1953491" h="681644" extrusionOk="0">
                <a:moveTo>
                  <a:pt x="0" y="340822"/>
                </a:moveTo>
                <a:cubicBezTo>
                  <a:pt x="-36832" y="49624"/>
                  <a:pt x="429745" y="-91732"/>
                  <a:pt x="976746" y="0"/>
                </a:cubicBezTo>
                <a:cubicBezTo>
                  <a:pt x="1487876" y="-6857"/>
                  <a:pt x="1924394" y="158072"/>
                  <a:pt x="1953492" y="340822"/>
                </a:cubicBezTo>
                <a:cubicBezTo>
                  <a:pt x="1962774" y="548688"/>
                  <a:pt x="1560664" y="663169"/>
                  <a:pt x="976746" y="681644"/>
                </a:cubicBezTo>
                <a:cubicBezTo>
                  <a:pt x="481082" y="683715"/>
                  <a:pt x="2950" y="562762"/>
                  <a:pt x="0" y="340822"/>
                </a:cubicBezTo>
                <a:close/>
              </a:path>
            </a:pathLst>
          </a:custGeom>
          <a:noFill/>
          <a:ln w="28575">
            <a:solidFill>
              <a:srgbClr val="FF0000"/>
            </a:solidFill>
            <a:extLst>
              <a:ext uri="{C807C97D-BFC1-408E-A445-0C87EB9F89A2}">
                <ask:lineSketchStyleProps xmlns:ask="http://schemas.microsoft.com/office/drawing/2018/sketchyshapes" sd="264327539">
                  <a:prstGeom prst="ellipse">
                    <a:avLst/>
                  </a:prstGeom>
                  <ask:type>
                    <ask:lineSketchFreehand/>
                  </ask:type>
                </ask:lineSketchStyleProps>
              </a:ext>
            </a:extLst>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it-IT"/>
          </a:p>
        </p:txBody>
      </p:sp>
      <p:pic>
        <p:nvPicPr>
          <p:cNvPr id="27" name="Elemento grafico 26" descr="Pianta con radici contorno">
            <a:extLst>
              <a:ext uri="{FF2B5EF4-FFF2-40B4-BE49-F238E27FC236}">
                <a16:creationId xmlns:a16="http://schemas.microsoft.com/office/drawing/2014/main" id="{02236008-D377-1CED-77A4-208BF9E4A17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564998" y="187050"/>
            <a:ext cx="734199" cy="734199"/>
          </a:xfrm>
          <a:prstGeom prst="rect">
            <a:avLst/>
          </a:prstGeom>
        </p:spPr>
      </p:pic>
    </p:spTree>
    <p:extLst>
      <p:ext uri="{BB962C8B-B14F-4D97-AF65-F5344CB8AC3E}">
        <p14:creationId xmlns:p14="http://schemas.microsoft.com/office/powerpoint/2010/main" val="3877173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C8E040-6B35-458D-1427-57ED86DF91ED}"/>
            </a:ext>
          </a:extLst>
        </p:cNvPr>
        <p:cNvGrpSpPr/>
        <p:nvPr/>
      </p:nvGrpSpPr>
      <p:grpSpPr>
        <a:xfrm>
          <a:off x="0" y="0"/>
          <a:ext cx="0" cy="0"/>
          <a:chOff x="0" y="0"/>
          <a:chExt cx="0" cy="0"/>
        </a:xfrm>
      </p:grpSpPr>
      <p:pic>
        <p:nvPicPr>
          <p:cNvPr id="20" name="image35.jpg">
            <a:extLst>
              <a:ext uri="{FF2B5EF4-FFF2-40B4-BE49-F238E27FC236}">
                <a16:creationId xmlns:a16="http://schemas.microsoft.com/office/drawing/2014/main" id="{83DBBE1C-CA36-C82D-853A-F84116E50E42}"/>
              </a:ext>
            </a:extLst>
          </p:cNvPr>
          <p:cNvPicPr>
            <a:picLocks noChangeAspect="1"/>
          </p:cNvPicPr>
          <p:nvPr/>
        </p:nvPicPr>
        <p:blipFill>
          <a:blip r:embed="rId3"/>
          <a:srcRect l="8980"/>
          <a:stretch/>
        </p:blipFill>
        <p:spPr>
          <a:xfrm>
            <a:off x="0" y="1508413"/>
            <a:ext cx="7517331" cy="3635087"/>
          </a:xfrm>
          <a:prstGeom prst="rect">
            <a:avLst/>
          </a:prstGeom>
          <a:ln w="38100">
            <a:solidFill>
              <a:schemeClr val="tx2">
                <a:lumMod val="25000"/>
                <a:lumOff val="75000"/>
              </a:schemeClr>
            </a:solidFill>
            <a:prstDash val="solid"/>
          </a:ln>
        </p:spPr>
      </p:pic>
      <p:sp>
        <p:nvSpPr>
          <p:cNvPr id="6" name="CasellaDiTesto 5">
            <a:extLst>
              <a:ext uri="{FF2B5EF4-FFF2-40B4-BE49-F238E27FC236}">
                <a16:creationId xmlns:a16="http://schemas.microsoft.com/office/drawing/2014/main" id="{1EE8572A-3105-C839-2CFF-39EA35F8F40E}"/>
              </a:ext>
            </a:extLst>
          </p:cNvPr>
          <p:cNvSpPr txBox="1"/>
          <p:nvPr/>
        </p:nvSpPr>
        <p:spPr>
          <a:xfrm>
            <a:off x="246661" y="143881"/>
            <a:ext cx="8114462" cy="415498"/>
          </a:xfrm>
          <a:prstGeom prst="rect">
            <a:avLst/>
          </a:prstGeom>
          <a:noFill/>
        </p:spPr>
        <p:txBody>
          <a:bodyPr wrap="square" rtlCol="0">
            <a:spAutoFit/>
          </a:bodyPr>
          <a:lstStyle/>
          <a:p>
            <a:r>
              <a:rPr lang="it-IT" sz="2100" b="1">
                <a:solidFill>
                  <a:srgbClr val="2A516E"/>
                </a:solidFill>
                <a:latin typeface="Candara" panose="020E0502030303020204" pitchFamily="34" charset="0"/>
              </a:rPr>
              <a:t>Wp3 - </a:t>
            </a:r>
            <a:r>
              <a:rPr lang="it-IT">
                <a:solidFill>
                  <a:srgbClr val="2A516E"/>
                </a:solidFill>
                <a:latin typeface="Candara" panose="020E0502030303020204" pitchFamily="34" charset="0"/>
              </a:rPr>
              <a:t>Mappatura delle IAPs a Capraia e redazione del Progetto Esecutivo</a:t>
            </a:r>
            <a:endParaRPr lang="en-US" dirty="0">
              <a:solidFill>
                <a:srgbClr val="2A516E"/>
              </a:solidFill>
              <a:latin typeface="Candara" panose="020E0502030303020204" pitchFamily="34" charset="0"/>
            </a:endParaRPr>
          </a:p>
        </p:txBody>
      </p:sp>
      <p:sp>
        <p:nvSpPr>
          <p:cNvPr id="9" name="CasellaDiTesto 8">
            <a:extLst>
              <a:ext uri="{FF2B5EF4-FFF2-40B4-BE49-F238E27FC236}">
                <a16:creationId xmlns:a16="http://schemas.microsoft.com/office/drawing/2014/main" id="{218E3B29-3F46-6184-10AE-8F758107B3BC}"/>
              </a:ext>
            </a:extLst>
          </p:cNvPr>
          <p:cNvSpPr txBox="1"/>
          <p:nvPr/>
        </p:nvSpPr>
        <p:spPr>
          <a:xfrm>
            <a:off x="623236" y="785032"/>
            <a:ext cx="5191247" cy="571951"/>
          </a:xfrm>
          <a:prstGeom prst="rect">
            <a:avLst/>
          </a:prstGeom>
          <a:noFill/>
        </p:spPr>
        <p:txBody>
          <a:bodyPr wrap="square" rtlCol="0">
            <a:spAutoFit/>
          </a:bodyPr>
          <a:lstStyle/>
          <a:p>
            <a:pPr marL="214313" indent="-214313">
              <a:spcAft>
                <a:spcPts val="450"/>
              </a:spcAft>
              <a:buFont typeface="Arial" panose="020B0604020202020204" pitchFamily="34" charset="0"/>
              <a:buChar char="•"/>
            </a:pPr>
            <a:r>
              <a:rPr lang="it-IT" sz="1350">
                <a:latin typeface="Candara" panose="020E0502030303020204" pitchFamily="34" charset="0"/>
              </a:rPr>
              <a:t>Rilevamenti sul campo e circumnavigazione dell’isola</a:t>
            </a:r>
          </a:p>
          <a:p>
            <a:pPr marL="214313" indent="-214313">
              <a:spcAft>
                <a:spcPts val="450"/>
              </a:spcAft>
              <a:buFont typeface="Arial" panose="020B0604020202020204" pitchFamily="34" charset="0"/>
              <a:buChar char="•"/>
            </a:pPr>
            <a:r>
              <a:rPr lang="en-US" sz="1350">
                <a:latin typeface="Candara" panose="020E0502030303020204" pitchFamily="34" charset="0"/>
                <a:ea typeface="Calibri" panose="020F0502020204030204" pitchFamily="34" charset="0"/>
                <a:cs typeface="Arial Narrow" panose="020B0606020202030204" pitchFamily="34" charset="0"/>
              </a:rPr>
              <a:t>Per </a:t>
            </a:r>
            <a:r>
              <a:rPr lang="en-US" sz="1350" i="1">
                <a:latin typeface="Candara" panose="020E0502030303020204" pitchFamily="34" charset="0"/>
                <a:ea typeface="Calibri" panose="020F0502020204030204" pitchFamily="34" charset="0"/>
                <a:cs typeface="Arial Narrow" panose="020B0606020202030204" pitchFamily="34" charset="0"/>
              </a:rPr>
              <a:t>Opuntia stricta</a:t>
            </a:r>
            <a:r>
              <a:rPr lang="en-US" sz="1350">
                <a:latin typeface="Candara" panose="020E0502030303020204" pitchFamily="34" charset="0"/>
                <a:ea typeface="Calibri" panose="020F0502020204030204" pitchFamily="34" charset="0"/>
                <a:cs typeface="Arial Narrow" panose="020B0606020202030204" pitchFamily="34" charset="0"/>
              </a:rPr>
              <a:t>, la specie più diffusa </a:t>
            </a:r>
            <a:r>
              <a:rPr lang="en-US" sz="1350">
                <a:latin typeface="Candara" panose="020E0502030303020204" pitchFamily="34" charset="0"/>
                <a:ea typeface="Calibri" panose="020F0502020204030204" pitchFamily="34" charset="0"/>
                <a:cs typeface="Arial Narrow" panose="020B0606020202030204" pitchFamily="34" charset="0"/>
                <a:sym typeface="Wingdings" panose="05000000000000000000" pitchFamily="2" charset="2"/>
              </a:rPr>
              <a:t></a:t>
            </a:r>
            <a:r>
              <a:rPr lang="en-US" sz="1350">
                <a:latin typeface="Candara" panose="020E0502030303020204" pitchFamily="34" charset="0"/>
                <a:ea typeface="Calibri" panose="020F0502020204030204" pitchFamily="34" charset="0"/>
                <a:cs typeface="Arial Narrow" panose="020B0606020202030204" pitchFamily="34" charset="0"/>
              </a:rPr>
              <a:t> drone</a:t>
            </a:r>
            <a:endParaRPr lang="it-IT" sz="1350" dirty="0">
              <a:latin typeface="Candara" panose="020E0502030303020204" pitchFamily="34" charset="0"/>
            </a:endParaRPr>
          </a:p>
        </p:txBody>
      </p:sp>
      <p:pic>
        <p:nvPicPr>
          <p:cNvPr id="2" name="Immagine 1">
            <a:extLst>
              <a:ext uri="{FF2B5EF4-FFF2-40B4-BE49-F238E27FC236}">
                <a16:creationId xmlns:a16="http://schemas.microsoft.com/office/drawing/2014/main" id="{BE05230E-FE0B-2AED-112F-4472F7F118C2}"/>
              </a:ext>
            </a:extLst>
          </p:cNvPr>
          <p:cNvPicPr>
            <a:picLocks noChangeAspect="1"/>
          </p:cNvPicPr>
          <p:nvPr/>
        </p:nvPicPr>
        <p:blipFill>
          <a:blip r:embed="rId4">
            <a:extLst>
              <a:ext uri="{28A0092B-C50C-407E-A947-70E740481C1C}">
                <a14:useLocalDpi xmlns:a14="http://schemas.microsoft.com/office/drawing/2010/main" val="0"/>
              </a:ext>
            </a:extLst>
          </a:blip>
          <a:srcRect l="18778" r="-1"/>
          <a:stretch/>
        </p:blipFill>
        <p:spPr>
          <a:xfrm>
            <a:off x="7097233" y="3253564"/>
            <a:ext cx="2046767" cy="1889936"/>
          </a:xfrm>
          <a:prstGeom prst="rect">
            <a:avLst/>
          </a:prstGeom>
          <a:ln w="38100">
            <a:solidFill>
              <a:schemeClr val="tx2">
                <a:lumMod val="25000"/>
                <a:lumOff val="75000"/>
              </a:schemeClr>
            </a:solidFill>
          </a:ln>
        </p:spPr>
      </p:pic>
      <p:pic>
        <p:nvPicPr>
          <p:cNvPr id="3" name="image41.jpg" descr="Immagine che contiene aria aperta, cielo, albero, vegetazione&#10;&#10;Descrizione generata automaticamente">
            <a:extLst>
              <a:ext uri="{FF2B5EF4-FFF2-40B4-BE49-F238E27FC236}">
                <a16:creationId xmlns:a16="http://schemas.microsoft.com/office/drawing/2014/main" id="{3082EB13-D05B-B168-04E5-94B1D070200D}"/>
              </a:ext>
            </a:extLst>
          </p:cNvPr>
          <p:cNvPicPr>
            <a:picLocks noChangeAspect="1"/>
          </p:cNvPicPr>
          <p:nvPr/>
        </p:nvPicPr>
        <p:blipFill>
          <a:blip r:embed="rId5"/>
          <a:srcRect l="21822"/>
          <a:stretch/>
        </p:blipFill>
        <p:spPr>
          <a:xfrm>
            <a:off x="7097233" y="1508413"/>
            <a:ext cx="2046767" cy="1745150"/>
          </a:xfrm>
          <a:prstGeom prst="rect">
            <a:avLst/>
          </a:prstGeom>
          <a:ln w="38100">
            <a:solidFill>
              <a:schemeClr val="tx2">
                <a:lumMod val="25000"/>
                <a:lumOff val="75000"/>
              </a:schemeClr>
            </a:solidFill>
          </a:ln>
        </p:spPr>
      </p:pic>
      <p:pic>
        <p:nvPicPr>
          <p:cNvPr id="4" name="Immagine 3">
            <a:extLst>
              <a:ext uri="{FF2B5EF4-FFF2-40B4-BE49-F238E27FC236}">
                <a16:creationId xmlns:a16="http://schemas.microsoft.com/office/drawing/2014/main" id="{A21CD6A4-9397-3D85-105A-459D74EE8B6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47591" y="143881"/>
            <a:ext cx="1027063" cy="762651"/>
          </a:xfrm>
          <a:prstGeom prst="rect">
            <a:avLst/>
          </a:prstGeom>
        </p:spPr>
      </p:pic>
    </p:spTree>
    <p:extLst>
      <p:ext uri="{BB962C8B-B14F-4D97-AF65-F5344CB8AC3E}">
        <p14:creationId xmlns:p14="http://schemas.microsoft.com/office/powerpoint/2010/main" val="1277532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53.png" descr="Immagine che contiene mappa, schermata, testo&#10;&#10;Descrizione generata automaticamente">
            <a:extLst>
              <a:ext uri="{FF2B5EF4-FFF2-40B4-BE49-F238E27FC236}">
                <a16:creationId xmlns:a16="http://schemas.microsoft.com/office/drawing/2014/main" id="{10D44F93-3A26-B580-FECD-8BBF2DFA704A}"/>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19699" t="1874" b="1107"/>
          <a:stretch/>
        </p:blipFill>
        <p:spPr bwMode="auto">
          <a:xfrm>
            <a:off x="0" y="1831900"/>
            <a:ext cx="4059382" cy="3311601"/>
          </a:xfrm>
          <a:prstGeom prst="rect">
            <a:avLst/>
          </a:prstGeom>
          <a:ln>
            <a:noFill/>
          </a:ln>
          <a:extLst>
            <a:ext uri="{53640926-AAD7-44D8-BBD7-CCE9431645EC}">
              <a14:shadowObscured xmlns:a14="http://schemas.microsoft.com/office/drawing/2010/main"/>
            </a:ext>
          </a:extLst>
        </p:spPr>
      </p:pic>
      <p:pic>
        <p:nvPicPr>
          <p:cNvPr id="5" name="Immagine 4">
            <a:extLst>
              <a:ext uri="{FF2B5EF4-FFF2-40B4-BE49-F238E27FC236}">
                <a16:creationId xmlns:a16="http://schemas.microsoft.com/office/drawing/2014/main" id="{946C7E45-D97D-7B59-230F-DB9848FADCC2}"/>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4572000" y="1894701"/>
            <a:ext cx="4558966" cy="3224104"/>
          </a:xfrm>
          <a:prstGeom prst="rect">
            <a:avLst/>
          </a:prstGeom>
          <a:ln w="38100">
            <a:solidFill>
              <a:srgbClr val="FF0000"/>
            </a:solidFill>
          </a:ln>
        </p:spPr>
      </p:pic>
      <p:sp>
        <p:nvSpPr>
          <p:cNvPr id="6" name="CasellaDiTesto 5">
            <a:extLst>
              <a:ext uri="{FF2B5EF4-FFF2-40B4-BE49-F238E27FC236}">
                <a16:creationId xmlns:a16="http://schemas.microsoft.com/office/drawing/2014/main" id="{C15F3885-C274-A34D-3240-A2B156E15B6D}"/>
              </a:ext>
            </a:extLst>
          </p:cNvPr>
          <p:cNvSpPr txBox="1"/>
          <p:nvPr/>
        </p:nvSpPr>
        <p:spPr>
          <a:xfrm>
            <a:off x="246661" y="143881"/>
            <a:ext cx="7664285" cy="415498"/>
          </a:xfrm>
          <a:prstGeom prst="rect">
            <a:avLst/>
          </a:prstGeom>
          <a:noFill/>
        </p:spPr>
        <p:txBody>
          <a:bodyPr wrap="square" rtlCol="0">
            <a:spAutoFit/>
          </a:bodyPr>
          <a:lstStyle/>
          <a:p>
            <a:r>
              <a:rPr lang="it-IT" sz="2100" b="1" dirty="0">
                <a:solidFill>
                  <a:srgbClr val="2A516E"/>
                </a:solidFill>
                <a:latin typeface="Candara" panose="020E0502030303020204" pitchFamily="34" charset="0"/>
              </a:rPr>
              <a:t>Wp3 - </a:t>
            </a:r>
            <a:r>
              <a:rPr lang="it-IT" dirty="0">
                <a:solidFill>
                  <a:srgbClr val="2A516E"/>
                </a:solidFill>
                <a:latin typeface="Candara" panose="020E0502030303020204" pitchFamily="34" charset="0"/>
              </a:rPr>
              <a:t>Mappatura delle </a:t>
            </a:r>
            <a:r>
              <a:rPr lang="it-IT" dirty="0" err="1">
                <a:solidFill>
                  <a:srgbClr val="2A516E"/>
                </a:solidFill>
                <a:latin typeface="Candara" panose="020E0502030303020204" pitchFamily="34" charset="0"/>
              </a:rPr>
              <a:t>IAPs</a:t>
            </a:r>
            <a:r>
              <a:rPr lang="it-IT" dirty="0">
                <a:solidFill>
                  <a:srgbClr val="2A516E"/>
                </a:solidFill>
                <a:latin typeface="Candara" panose="020E0502030303020204" pitchFamily="34" charset="0"/>
              </a:rPr>
              <a:t> a Capraia e redazione del Progetto Esecutivo</a:t>
            </a:r>
            <a:endParaRPr lang="en-US" dirty="0">
              <a:solidFill>
                <a:srgbClr val="2A516E"/>
              </a:solidFill>
              <a:latin typeface="Candara" panose="020E0502030303020204" pitchFamily="34" charset="0"/>
            </a:endParaRPr>
          </a:p>
        </p:txBody>
      </p:sp>
      <p:sp>
        <p:nvSpPr>
          <p:cNvPr id="9" name="CasellaDiTesto 8">
            <a:extLst>
              <a:ext uri="{FF2B5EF4-FFF2-40B4-BE49-F238E27FC236}">
                <a16:creationId xmlns:a16="http://schemas.microsoft.com/office/drawing/2014/main" id="{D436A42D-06CD-47BA-6241-91A5F3A97069}"/>
              </a:ext>
            </a:extLst>
          </p:cNvPr>
          <p:cNvSpPr txBox="1"/>
          <p:nvPr/>
        </p:nvSpPr>
        <p:spPr>
          <a:xfrm>
            <a:off x="331275" y="596097"/>
            <a:ext cx="5191247" cy="300082"/>
          </a:xfrm>
          <a:prstGeom prst="rect">
            <a:avLst/>
          </a:prstGeom>
          <a:noFill/>
        </p:spPr>
        <p:txBody>
          <a:bodyPr wrap="square" rtlCol="0">
            <a:spAutoFit/>
          </a:bodyPr>
          <a:lstStyle/>
          <a:p>
            <a:pPr marL="214313" indent="-214313">
              <a:spcAft>
                <a:spcPts val="450"/>
              </a:spcAft>
              <a:buFont typeface="Arial" panose="020B0604020202020204" pitchFamily="34" charset="0"/>
              <a:buChar char="•"/>
            </a:pPr>
            <a:r>
              <a:rPr lang="it-IT" sz="1350" dirty="0">
                <a:latin typeface="Candara" panose="020E0502030303020204" pitchFamily="34" charset="0"/>
                <a:ea typeface="Calibri" panose="020F0502020204030204" pitchFamily="34" charset="0"/>
                <a:cs typeface="Arial Narrow" panose="020B0606020202030204" pitchFamily="34" charset="0"/>
              </a:rPr>
              <a:t>Per </a:t>
            </a:r>
            <a:r>
              <a:rPr lang="it-IT" sz="1350" i="1" dirty="0" err="1">
                <a:latin typeface="Candara" panose="020E0502030303020204" pitchFamily="34" charset="0"/>
                <a:ea typeface="Calibri" panose="020F0502020204030204" pitchFamily="34" charset="0"/>
                <a:cs typeface="Arial Narrow" panose="020B0606020202030204" pitchFamily="34" charset="0"/>
              </a:rPr>
              <a:t>Opuntia</a:t>
            </a:r>
            <a:r>
              <a:rPr lang="it-IT" sz="1350" i="1" dirty="0">
                <a:latin typeface="Candara" panose="020E0502030303020204" pitchFamily="34" charset="0"/>
                <a:ea typeface="Calibri" panose="020F0502020204030204" pitchFamily="34" charset="0"/>
                <a:cs typeface="Arial Narrow" panose="020B0606020202030204" pitchFamily="34" charset="0"/>
              </a:rPr>
              <a:t> </a:t>
            </a:r>
            <a:r>
              <a:rPr lang="it-IT" sz="1350" i="1" dirty="0" err="1">
                <a:latin typeface="Candara" panose="020E0502030303020204" pitchFamily="34" charset="0"/>
                <a:ea typeface="Calibri" panose="020F0502020204030204" pitchFamily="34" charset="0"/>
                <a:cs typeface="Arial Narrow" panose="020B0606020202030204" pitchFamily="34" charset="0"/>
              </a:rPr>
              <a:t>stricta</a:t>
            </a:r>
            <a:r>
              <a:rPr lang="it-IT" sz="1350" dirty="0">
                <a:latin typeface="Candara" panose="020E0502030303020204" pitchFamily="34" charset="0"/>
                <a:ea typeface="Calibri" panose="020F0502020204030204" pitchFamily="34" charset="0"/>
                <a:cs typeface="Arial Narrow" panose="020B0606020202030204" pitchFamily="34" charset="0"/>
              </a:rPr>
              <a:t>, la specie più diffusa </a:t>
            </a:r>
            <a:r>
              <a:rPr lang="it-IT" sz="1350" dirty="0">
                <a:latin typeface="Candara" panose="020E0502030303020204" pitchFamily="34" charset="0"/>
                <a:ea typeface="Calibri" panose="020F0502020204030204" pitchFamily="34" charset="0"/>
                <a:cs typeface="Arial Narrow" panose="020B0606020202030204" pitchFamily="34" charset="0"/>
                <a:sym typeface="Wingdings" panose="05000000000000000000" pitchFamily="2" charset="2"/>
              </a:rPr>
              <a:t></a:t>
            </a:r>
            <a:r>
              <a:rPr lang="it-IT" sz="1350" dirty="0">
                <a:latin typeface="Candara" panose="020E0502030303020204" pitchFamily="34" charset="0"/>
                <a:ea typeface="Calibri" panose="020F0502020204030204" pitchFamily="34" charset="0"/>
                <a:cs typeface="Arial Narrow" panose="020B0606020202030204" pitchFamily="34" charset="0"/>
              </a:rPr>
              <a:t> drone</a:t>
            </a:r>
            <a:endParaRPr lang="it-IT" sz="1350" dirty="0">
              <a:latin typeface="Candara" panose="020E0502030303020204" pitchFamily="34" charset="0"/>
            </a:endParaRPr>
          </a:p>
        </p:txBody>
      </p:sp>
      <p:sp>
        <p:nvSpPr>
          <p:cNvPr id="10" name="CasellaDiTesto 9">
            <a:extLst>
              <a:ext uri="{FF2B5EF4-FFF2-40B4-BE49-F238E27FC236}">
                <a16:creationId xmlns:a16="http://schemas.microsoft.com/office/drawing/2014/main" id="{51D26138-927F-54E8-8348-14F10F5042F3}"/>
              </a:ext>
            </a:extLst>
          </p:cNvPr>
          <p:cNvSpPr txBox="1"/>
          <p:nvPr/>
        </p:nvSpPr>
        <p:spPr>
          <a:xfrm>
            <a:off x="492228" y="921283"/>
            <a:ext cx="2365272" cy="830997"/>
          </a:xfrm>
          <a:prstGeom prst="rect">
            <a:avLst/>
          </a:prstGeom>
          <a:noFill/>
        </p:spPr>
        <p:txBody>
          <a:bodyPr wrap="square" rtlCol="0">
            <a:spAutoFit/>
          </a:bodyPr>
          <a:lstStyle/>
          <a:p>
            <a:pPr marL="214313" indent="-214313">
              <a:buFontTx/>
              <a:buChar char="-"/>
            </a:pPr>
            <a:r>
              <a:rPr lang="it-IT" sz="1200" dirty="0">
                <a:latin typeface="Candara" panose="020E0502030303020204" pitchFamily="34" charset="0"/>
              </a:rPr>
              <a:t>168 ha copertura volo drone</a:t>
            </a:r>
          </a:p>
          <a:p>
            <a:pPr marL="214313" indent="-214313">
              <a:buFontTx/>
              <a:buChar char="-"/>
            </a:pPr>
            <a:r>
              <a:rPr lang="it-IT" sz="1200" dirty="0">
                <a:latin typeface="Candara" panose="020E0502030303020204" pitchFamily="34" charset="0"/>
              </a:rPr>
              <a:t>altezza di volo 60-90 m in base alla morfologia</a:t>
            </a:r>
          </a:p>
          <a:p>
            <a:pPr marL="214313" indent="-214313">
              <a:buFontTx/>
              <a:buChar char="-"/>
            </a:pPr>
            <a:r>
              <a:rPr lang="it-IT" sz="1200" dirty="0">
                <a:latin typeface="Candara" panose="020E0502030303020204" pitchFamily="34" charset="0"/>
              </a:rPr>
              <a:t>3 cm risoluzione</a:t>
            </a:r>
          </a:p>
        </p:txBody>
      </p:sp>
      <p:sp>
        <p:nvSpPr>
          <p:cNvPr id="11" name="CasellaDiTesto 10">
            <a:extLst>
              <a:ext uri="{FF2B5EF4-FFF2-40B4-BE49-F238E27FC236}">
                <a16:creationId xmlns:a16="http://schemas.microsoft.com/office/drawing/2014/main" id="{3DC2B1DC-CB4F-CD82-31F5-9C8C61C0C42A}"/>
              </a:ext>
            </a:extLst>
          </p:cNvPr>
          <p:cNvSpPr txBox="1"/>
          <p:nvPr/>
        </p:nvSpPr>
        <p:spPr>
          <a:xfrm>
            <a:off x="3530832" y="917141"/>
            <a:ext cx="3655781" cy="830997"/>
          </a:xfrm>
          <a:prstGeom prst="rect">
            <a:avLst/>
          </a:prstGeom>
          <a:noFill/>
        </p:spPr>
        <p:txBody>
          <a:bodyPr wrap="square" rtlCol="0">
            <a:spAutoFit/>
          </a:bodyPr>
          <a:lstStyle/>
          <a:p>
            <a:r>
              <a:rPr lang="it-IT" sz="1200" dirty="0">
                <a:latin typeface="Candara" panose="020E0502030303020204" pitchFamily="34" charset="0"/>
              </a:rPr>
              <a:t>Fotointerpretazione:</a:t>
            </a:r>
          </a:p>
          <a:p>
            <a:pPr marL="214313" indent="-214313">
              <a:buFontTx/>
              <a:buChar char="-"/>
            </a:pPr>
            <a:r>
              <a:rPr lang="it-IT" sz="1200" dirty="0">
                <a:latin typeface="Candara" panose="020E0502030303020204" pitchFamily="34" charset="0"/>
              </a:rPr>
              <a:t>griglia di 221 quadrati con una superficie di 1 ha ognuno, a sua volta diviso in celle di 1 m</a:t>
            </a:r>
            <a:r>
              <a:rPr lang="it-IT" sz="1200" baseline="30000" dirty="0">
                <a:latin typeface="Candara" panose="020E0502030303020204" pitchFamily="34" charset="0"/>
              </a:rPr>
              <a:t>2</a:t>
            </a:r>
          </a:p>
          <a:p>
            <a:pPr marL="214313" indent="-214313">
              <a:buFontTx/>
              <a:buChar char="-"/>
            </a:pPr>
            <a:r>
              <a:rPr lang="it-IT" sz="1200" dirty="0">
                <a:latin typeface="Candara" panose="020E0502030303020204" pitchFamily="34" charset="0"/>
              </a:rPr>
              <a:t>selezione delle celle con presenza di </a:t>
            </a:r>
            <a:r>
              <a:rPr lang="it-IT" sz="1200" i="1" dirty="0">
                <a:latin typeface="Candara" panose="020E0502030303020204" pitchFamily="34" charset="0"/>
              </a:rPr>
              <a:t>O. </a:t>
            </a:r>
            <a:r>
              <a:rPr lang="it-IT" sz="1200" i="1" dirty="0" err="1">
                <a:latin typeface="Candara" panose="020E0502030303020204" pitchFamily="34" charset="0"/>
              </a:rPr>
              <a:t>stricta</a:t>
            </a:r>
            <a:endParaRPr lang="it-IT" sz="1200" i="1" dirty="0">
              <a:latin typeface="Candara" panose="020E0502030303020204" pitchFamily="34" charset="0"/>
            </a:endParaRPr>
          </a:p>
        </p:txBody>
      </p:sp>
      <p:sp>
        <p:nvSpPr>
          <p:cNvPr id="12" name="Rettangolo 11">
            <a:extLst>
              <a:ext uri="{FF2B5EF4-FFF2-40B4-BE49-F238E27FC236}">
                <a16:creationId xmlns:a16="http://schemas.microsoft.com/office/drawing/2014/main" id="{25802474-55C0-ACAF-696F-FDFB15F7E641}"/>
              </a:ext>
            </a:extLst>
          </p:cNvPr>
          <p:cNvSpPr/>
          <p:nvPr/>
        </p:nvSpPr>
        <p:spPr>
          <a:xfrm>
            <a:off x="3061855" y="4184074"/>
            <a:ext cx="159327" cy="13854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50">
              <a:ln>
                <a:solidFill>
                  <a:srgbClr val="FF0000"/>
                </a:solidFill>
              </a:ln>
              <a:noFill/>
            </a:endParaRPr>
          </a:p>
        </p:txBody>
      </p:sp>
      <p:cxnSp>
        <p:nvCxnSpPr>
          <p:cNvPr id="14" name="Connettore diritto 13">
            <a:extLst>
              <a:ext uri="{FF2B5EF4-FFF2-40B4-BE49-F238E27FC236}">
                <a16:creationId xmlns:a16="http://schemas.microsoft.com/office/drawing/2014/main" id="{5F6EFDCE-6949-7417-E423-AC2C103C259A}"/>
              </a:ext>
            </a:extLst>
          </p:cNvPr>
          <p:cNvCxnSpPr>
            <a:cxnSpLocks/>
          </p:cNvCxnSpPr>
          <p:nvPr/>
        </p:nvCxnSpPr>
        <p:spPr>
          <a:xfrm flipH="1">
            <a:off x="3061855" y="1892022"/>
            <a:ext cx="1486315" cy="2290978"/>
          </a:xfrm>
          <a:prstGeom prst="line">
            <a:avLst/>
          </a:prstGeom>
          <a:ln w="28575" cap="rnd">
            <a:solidFill>
              <a:srgbClr val="FF0000"/>
            </a:solidFill>
            <a:round/>
          </a:ln>
        </p:spPr>
        <p:style>
          <a:lnRef idx="2">
            <a:schemeClr val="accent1"/>
          </a:lnRef>
          <a:fillRef idx="0">
            <a:schemeClr val="accent1"/>
          </a:fillRef>
          <a:effectRef idx="1">
            <a:schemeClr val="accent1"/>
          </a:effectRef>
          <a:fontRef idx="minor">
            <a:schemeClr val="tx1"/>
          </a:fontRef>
        </p:style>
      </p:cxnSp>
      <p:cxnSp>
        <p:nvCxnSpPr>
          <p:cNvPr id="16" name="Connettore diritto 15">
            <a:extLst>
              <a:ext uri="{FF2B5EF4-FFF2-40B4-BE49-F238E27FC236}">
                <a16:creationId xmlns:a16="http://schemas.microsoft.com/office/drawing/2014/main" id="{FCF03542-C21C-F2FD-E949-FFD1FFA13278}"/>
              </a:ext>
            </a:extLst>
          </p:cNvPr>
          <p:cNvCxnSpPr>
            <a:cxnSpLocks/>
          </p:cNvCxnSpPr>
          <p:nvPr/>
        </p:nvCxnSpPr>
        <p:spPr>
          <a:xfrm flipH="1" flipV="1">
            <a:off x="3221182" y="4334966"/>
            <a:ext cx="1326988" cy="783839"/>
          </a:xfrm>
          <a:prstGeom prst="line">
            <a:avLst/>
          </a:prstGeom>
          <a:ln w="28575" cap="rnd">
            <a:solidFill>
              <a:srgbClr val="FF0000"/>
            </a:solidFill>
            <a:round/>
          </a:ln>
        </p:spPr>
        <p:style>
          <a:lnRef idx="2">
            <a:schemeClr val="accent1"/>
          </a:lnRef>
          <a:fillRef idx="0">
            <a:schemeClr val="accent1"/>
          </a:fillRef>
          <a:effectRef idx="1">
            <a:schemeClr val="accent1"/>
          </a:effectRef>
          <a:fontRef idx="minor">
            <a:schemeClr val="tx1"/>
          </a:fontRef>
        </p:style>
      </p:cxnSp>
      <p:pic>
        <p:nvPicPr>
          <p:cNvPr id="2" name="Immagine 1">
            <a:extLst>
              <a:ext uri="{FF2B5EF4-FFF2-40B4-BE49-F238E27FC236}">
                <a16:creationId xmlns:a16="http://schemas.microsoft.com/office/drawing/2014/main" id="{F3B070CF-55CD-863A-AEFC-B566FA4FD91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61761" y="143881"/>
            <a:ext cx="571662" cy="424491"/>
          </a:xfrm>
          <a:prstGeom prst="rect">
            <a:avLst/>
          </a:prstGeom>
        </p:spPr>
      </p:pic>
    </p:spTree>
    <p:extLst>
      <p:ext uri="{BB962C8B-B14F-4D97-AF65-F5344CB8AC3E}">
        <p14:creationId xmlns:p14="http://schemas.microsoft.com/office/powerpoint/2010/main" val="1442563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asellaDiTesto 5">
            <a:extLst>
              <a:ext uri="{FF2B5EF4-FFF2-40B4-BE49-F238E27FC236}">
                <a16:creationId xmlns:a16="http://schemas.microsoft.com/office/drawing/2014/main" id="{49516DCD-B43B-1092-C82C-B1B21F4F6882}"/>
              </a:ext>
            </a:extLst>
          </p:cNvPr>
          <p:cNvSpPr txBox="1"/>
          <p:nvPr/>
        </p:nvSpPr>
        <p:spPr>
          <a:xfrm>
            <a:off x="0" y="0"/>
            <a:ext cx="3157538" cy="415498"/>
          </a:xfrm>
          <a:prstGeom prst="rect">
            <a:avLst/>
          </a:prstGeom>
          <a:noFill/>
        </p:spPr>
        <p:txBody>
          <a:bodyPr wrap="square" rtlCol="0">
            <a:spAutoFit/>
          </a:bodyPr>
          <a:lstStyle/>
          <a:p>
            <a:pPr algn="ctr"/>
            <a:r>
              <a:rPr lang="it-IT" sz="2100" b="1" dirty="0">
                <a:solidFill>
                  <a:srgbClr val="2A516E"/>
                </a:solidFill>
                <a:latin typeface="Candara" panose="020E0502030303020204" pitchFamily="34" charset="0"/>
              </a:rPr>
              <a:t>Mappatura specie target</a:t>
            </a:r>
            <a:endParaRPr lang="it-IT" b="1" dirty="0">
              <a:solidFill>
                <a:srgbClr val="2A516E"/>
              </a:solidFill>
              <a:latin typeface="Candara" panose="020E0502030303020204" pitchFamily="34" charset="0"/>
            </a:endParaRPr>
          </a:p>
        </p:txBody>
      </p:sp>
      <p:pic>
        <p:nvPicPr>
          <p:cNvPr id="15" name="Immagine 14" descr="Immagine che contiene testo, mappa, schermata, atlante&#10;&#10;Il contenuto generato dall'IA potrebbe non essere corretto.">
            <a:extLst>
              <a:ext uri="{FF2B5EF4-FFF2-40B4-BE49-F238E27FC236}">
                <a16:creationId xmlns:a16="http://schemas.microsoft.com/office/drawing/2014/main" id="{2C98956F-819F-E5E2-27BC-211A8DB40C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310" y="1821546"/>
            <a:ext cx="4675910" cy="3306603"/>
          </a:xfrm>
          <a:prstGeom prst="rect">
            <a:avLst/>
          </a:prstGeom>
          <a:ln w="38100">
            <a:solidFill>
              <a:schemeClr val="tx2">
                <a:lumMod val="25000"/>
                <a:lumOff val="75000"/>
              </a:schemeClr>
            </a:solidFill>
          </a:ln>
        </p:spPr>
      </p:pic>
      <p:grpSp>
        <p:nvGrpSpPr>
          <p:cNvPr id="21" name="Gruppo 20">
            <a:extLst>
              <a:ext uri="{FF2B5EF4-FFF2-40B4-BE49-F238E27FC236}">
                <a16:creationId xmlns:a16="http://schemas.microsoft.com/office/drawing/2014/main" id="{805CA927-28E2-8ACE-1867-91A6DF2F63CA}"/>
              </a:ext>
            </a:extLst>
          </p:cNvPr>
          <p:cNvGrpSpPr/>
          <p:nvPr/>
        </p:nvGrpSpPr>
        <p:grpSpPr>
          <a:xfrm>
            <a:off x="5528363" y="0"/>
            <a:ext cx="3588327" cy="5143500"/>
            <a:chOff x="7342317" y="0"/>
            <a:chExt cx="4849683" cy="6858000"/>
          </a:xfrm>
        </p:grpSpPr>
        <p:pic>
          <p:nvPicPr>
            <p:cNvPr id="13" name="Immagine 12">
              <a:extLst>
                <a:ext uri="{FF2B5EF4-FFF2-40B4-BE49-F238E27FC236}">
                  <a16:creationId xmlns:a16="http://schemas.microsoft.com/office/drawing/2014/main" id="{4F7714F6-B768-FBC6-FDDF-DCF4CD3D1AF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7342317" y="0"/>
              <a:ext cx="4849683" cy="6858000"/>
            </a:xfrm>
            <a:prstGeom prst="rect">
              <a:avLst/>
            </a:prstGeom>
            <a:ln w="38100">
              <a:solidFill>
                <a:schemeClr val="tx2">
                  <a:lumMod val="25000"/>
                  <a:lumOff val="75000"/>
                </a:schemeClr>
              </a:solidFill>
            </a:ln>
          </p:spPr>
        </p:pic>
        <p:sp>
          <p:nvSpPr>
            <p:cNvPr id="20" name="CasellaDiTesto 19">
              <a:extLst>
                <a:ext uri="{FF2B5EF4-FFF2-40B4-BE49-F238E27FC236}">
                  <a16:creationId xmlns:a16="http://schemas.microsoft.com/office/drawing/2014/main" id="{1AE09B07-DF40-4D2B-3253-A14E497F2432}"/>
                </a:ext>
              </a:extLst>
            </p:cNvPr>
            <p:cNvSpPr txBox="1"/>
            <p:nvPr/>
          </p:nvSpPr>
          <p:spPr>
            <a:xfrm>
              <a:off x="11665526" y="5878380"/>
              <a:ext cx="342973" cy="400109"/>
            </a:xfrm>
            <a:prstGeom prst="rect">
              <a:avLst/>
            </a:prstGeom>
            <a:solidFill>
              <a:schemeClr val="bg1"/>
            </a:solidFill>
            <a:ln w="38100">
              <a:noFill/>
            </a:ln>
          </p:spPr>
          <p:txBody>
            <a:bodyPr wrap="square" rtlCol="0">
              <a:spAutoFit/>
            </a:bodyPr>
            <a:lstStyle/>
            <a:p>
              <a:endParaRPr lang="it-IT" sz="1350"/>
            </a:p>
          </p:txBody>
        </p:sp>
      </p:grpSp>
      <p:sp>
        <p:nvSpPr>
          <p:cNvPr id="22" name="CasellaDiTesto 21">
            <a:extLst>
              <a:ext uri="{FF2B5EF4-FFF2-40B4-BE49-F238E27FC236}">
                <a16:creationId xmlns:a16="http://schemas.microsoft.com/office/drawing/2014/main" id="{68E33194-4C63-FD06-3B8B-6568B864F271}"/>
              </a:ext>
            </a:extLst>
          </p:cNvPr>
          <p:cNvSpPr txBox="1"/>
          <p:nvPr/>
        </p:nvSpPr>
        <p:spPr>
          <a:xfrm>
            <a:off x="137626" y="405432"/>
            <a:ext cx="4211782" cy="1377300"/>
          </a:xfrm>
          <a:prstGeom prst="rect">
            <a:avLst/>
          </a:prstGeom>
          <a:noFill/>
        </p:spPr>
        <p:txBody>
          <a:bodyPr wrap="square" rtlCol="0">
            <a:spAutoFit/>
          </a:bodyPr>
          <a:lstStyle/>
          <a:p>
            <a:pPr fontAlgn="t">
              <a:spcAft>
                <a:spcPts val="150"/>
              </a:spcAft>
            </a:pPr>
            <a:r>
              <a:rPr lang="it-IT" sz="1050" i="1" dirty="0">
                <a:solidFill>
                  <a:srgbClr val="000000"/>
                </a:solidFill>
                <a:latin typeface="Candara" panose="020E0502030303020204" pitchFamily="34" charset="0"/>
              </a:rPr>
              <a:t>A. altissima</a:t>
            </a:r>
            <a:r>
              <a:rPr lang="it-IT" sz="1050" dirty="0">
                <a:latin typeface="Arial" panose="020B0604020202020204" pitchFamily="34" charset="0"/>
              </a:rPr>
              <a:t> </a:t>
            </a:r>
            <a:r>
              <a:rPr lang="it-IT" sz="1050" dirty="0">
                <a:latin typeface="Arial" panose="020B0604020202020204" pitchFamily="34" charset="0"/>
                <a:sym typeface="Wingdings" panose="05000000000000000000" pitchFamily="2" charset="2"/>
              </a:rPr>
              <a:t></a:t>
            </a:r>
            <a:r>
              <a:rPr lang="it-IT" sz="1050" dirty="0">
                <a:latin typeface="Arial" panose="020B0604020202020204" pitchFamily="34" charset="0"/>
              </a:rPr>
              <a:t> </a:t>
            </a:r>
            <a:r>
              <a:rPr lang="it-IT" sz="1050" dirty="0">
                <a:solidFill>
                  <a:srgbClr val="000000"/>
                </a:solidFill>
                <a:latin typeface="Candara" panose="020E0502030303020204" pitchFamily="34" charset="0"/>
              </a:rPr>
              <a:t>alcuni esemplari sparsi nel paese e nella zona del porto</a:t>
            </a:r>
            <a:endParaRPr lang="it-IT" sz="1050" dirty="0">
              <a:latin typeface="Arial" panose="020B0604020202020204" pitchFamily="34" charset="0"/>
            </a:endParaRPr>
          </a:p>
          <a:p>
            <a:pPr fontAlgn="t">
              <a:spcAft>
                <a:spcPts val="150"/>
              </a:spcAft>
            </a:pPr>
            <a:r>
              <a:rPr lang="it-IT" sz="1050" i="1" dirty="0">
                <a:solidFill>
                  <a:srgbClr val="000000"/>
                </a:solidFill>
                <a:latin typeface="Candara" panose="020E0502030303020204" pitchFamily="34" charset="0"/>
              </a:rPr>
              <a:t>A. </a:t>
            </a:r>
            <a:r>
              <a:rPr lang="it-IT" sz="1050" i="1" dirty="0" err="1">
                <a:solidFill>
                  <a:srgbClr val="000000"/>
                </a:solidFill>
                <a:latin typeface="Candara" panose="020E0502030303020204" pitchFamily="34" charset="0"/>
              </a:rPr>
              <a:t>donax</a:t>
            </a:r>
            <a:r>
              <a:rPr lang="it-IT" sz="1050" i="1" dirty="0">
                <a:solidFill>
                  <a:srgbClr val="000000"/>
                </a:solidFill>
                <a:latin typeface="Candara" panose="020E0502030303020204" pitchFamily="34" charset="0"/>
              </a:rPr>
              <a:t> </a:t>
            </a:r>
            <a:r>
              <a:rPr lang="it-IT" sz="1050" dirty="0">
                <a:solidFill>
                  <a:srgbClr val="000000"/>
                </a:solidFill>
                <a:latin typeface="Candara" panose="020E0502030303020204" pitchFamily="34" charset="0"/>
                <a:sym typeface="Wingdings" panose="05000000000000000000" pitchFamily="2" charset="2"/>
              </a:rPr>
              <a:t></a:t>
            </a:r>
            <a:r>
              <a:rPr lang="it-IT" sz="1050" dirty="0">
                <a:latin typeface="Arial" panose="020B0604020202020204" pitchFamily="34" charset="0"/>
                <a:sym typeface="Wingdings" panose="05000000000000000000" pitchFamily="2" charset="2"/>
              </a:rPr>
              <a:t> </a:t>
            </a:r>
            <a:r>
              <a:rPr lang="it-IT" sz="1050" dirty="0">
                <a:solidFill>
                  <a:srgbClr val="000000"/>
                </a:solidFill>
                <a:latin typeface="Candara" panose="020E0502030303020204" pitchFamily="34" charset="0"/>
              </a:rPr>
              <a:t>circa 1.350 m², principalmente nella zona portuale</a:t>
            </a:r>
            <a:endParaRPr lang="en-US" sz="1050" dirty="0">
              <a:solidFill>
                <a:srgbClr val="000000"/>
              </a:solidFill>
              <a:latin typeface="Candara" panose="020E0502030303020204" pitchFamily="34" charset="0"/>
            </a:endParaRPr>
          </a:p>
          <a:p>
            <a:pPr fontAlgn="t">
              <a:spcAft>
                <a:spcPts val="150"/>
              </a:spcAft>
            </a:pPr>
            <a:r>
              <a:rPr lang="it-IT" sz="1050" i="1" dirty="0">
                <a:solidFill>
                  <a:srgbClr val="000000"/>
                </a:solidFill>
                <a:latin typeface="Candara" panose="020E0502030303020204" pitchFamily="34" charset="0"/>
              </a:rPr>
              <a:t>C. </a:t>
            </a:r>
            <a:r>
              <a:rPr lang="it-IT" sz="1050" i="1" dirty="0" err="1">
                <a:solidFill>
                  <a:srgbClr val="000000"/>
                </a:solidFill>
                <a:latin typeface="Candara" panose="020E0502030303020204" pitchFamily="34" charset="0"/>
              </a:rPr>
              <a:t>floribunda</a:t>
            </a:r>
            <a:r>
              <a:rPr lang="it-IT" sz="1050" dirty="0">
                <a:latin typeface="Arial" panose="020B0604020202020204" pitchFamily="34" charset="0"/>
              </a:rPr>
              <a:t> </a:t>
            </a:r>
            <a:r>
              <a:rPr lang="it-IT" sz="1050" dirty="0">
                <a:latin typeface="Arial" panose="020B0604020202020204" pitchFamily="34" charset="0"/>
                <a:sym typeface="Wingdings" panose="05000000000000000000" pitchFamily="2" charset="2"/>
              </a:rPr>
              <a:t> </a:t>
            </a:r>
            <a:r>
              <a:rPr lang="it-IT" sz="1050" dirty="0">
                <a:solidFill>
                  <a:srgbClr val="000000"/>
                </a:solidFill>
                <a:latin typeface="Candara" panose="020E0502030303020204" pitchFamily="34" charset="0"/>
              </a:rPr>
              <a:t>poco meno di 400 m²</a:t>
            </a:r>
            <a:endParaRPr lang="it-IT" sz="1050" dirty="0">
              <a:latin typeface="Arial" panose="020B0604020202020204" pitchFamily="34" charset="0"/>
            </a:endParaRPr>
          </a:p>
          <a:p>
            <a:pPr fontAlgn="t">
              <a:spcAft>
                <a:spcPts val="150"/>
              </a:spcAft>
            </a:pPr>
            <a:r>
              <a:rPr lang="it-IT" sz="1050" i="1" dirty="0">
                <a:solidFill>
                  <a:srgbClr val="000000"/>
                </a:solidFill>
                <a:latin typeface="Candara" panose="020E0502030303020204" pitchFamily="34" charset="0"/>
              </a:rPr>
              <a:t>N. glauca</a:t>
            </a:r>
            <a:r>
              <a:rPr lang="it-IT" sz="1050" dirty="0">
                <a:latin typeface="Arial" panose="020B0604020202020204" pitchFamily="34" charset="0"/>
              </a:rPr>
              <a:t> </a:t>
            </a:r>
            <a:r>
              <a:rPr lang="it-IT" sz="1050" dirty="0">
                <a:latin typeface="Arial" panose="020B0604020202020204" pitchFamily="34" charset="0"/>
                <a:sym typeface="Wingdings" panose="05000000000000000000" pitchFamily="2" charset="2"/>
              </a:rPr>
              <a:t> </a:t>
            </a:r>
            <a:r>
              <a:rPr lang="en-US" sz="1050" dirty="0">
                <a:solidFill>
                  <a:srgbClr val="000000"/>
                </a:solidFill>
                <a:latin typeface="Candara" panose="020E0502030303020204" pitchFamily="34" charset="0"/>
              </a:rPr>
              <a:t>circa 40 m²</a:t>
            </a:r>
          </a:p>
          <a:p>
            <a:pPr fontAlgn="t">
              <a:spcAft>
                <a:spcPts val="150"/>
              </a:spcAft>
            </a:pPr>
            <a:r>
              <a:rPr lang="it-IT" sz="1050" b="1" i="1" dirty="0">
                <a:solidFill>
                  <a:srgbClr val="000000"/>
                </a:solidFill>
                <a:latin typeface="Candara" panose="020E0502030303020204" pitchFamily="34" charset="0"/>
              </a:rPr>
              <a:t>O. stricta</a:t>
            </a:r>
            <a:r>
              <a:rPr lang="it-IT" sz="1050" b="1" dirty="0">
                <a:latin typeface="Arial" panose="020B0604020202020204" pitchFamily="34" charset="0"/>
              </a:rPr>
              <a:t> </a:t>
            </a:r>
            <a:r>
              <a:rPr lang="it-IT" sz="1050" b="1" dirty="0">
                <a:latin typeface="Arial" panose="020B0604020202020204" pitchFamily="34" charset="0"/>
                <a:sym typeface="Wingdings" panose="05000000000000000000" pitchFamily="2" charset="2"/>
              </a:rPr>
              <a:t> </a:t>
            </a:r>
            <a:r>
              <a:rPr lang="it-IT" sz="1050" b="1" dirty="0">
                <a:solidFill>
                  <a:srgbClr val="000000"/>
                </a:solidFill>
                <a:latin typeface="Candara" panose="020E0502030303020204" pitchFamily="34" charset="0"/>
              </a:rPr>
              <a:t>circa 186 ettari (9,4% dell'isola)</a:t>
            </a:r>
          </a:p>
          <a:p>
            <a:pPr fontAlgn="t">
              <a:spcAft>
                <a:spcPts val="150"/>
              </a:spcAft>
            </a:pPr>
            <a:r>
              <a:rPr lang="it-IT" sz="1050" i="1" dirty="0">
                <a:solidFill>
                  <a:srgbClr val="000000"/>
                </a:solidFill>
                <a:latin typeface="Candara" panose="020E0502030303020204" pitchFamily="34" charset="0"/>
              </a:rPr>
              <a:t>O. ficus-indica</a:t>
            </a:r>
            <a:r>
              <a:rPr lang="it-IT" sz="1050" dirty="0">
                <a:latin typeface="Arial" panose="020B0604020202020204" pitchFamily="34" charset="0"/>
              </a:rPr>
              <a:t> </a:t>
            </a:r>
            <a:r>
              <a:rPr lang="en-US" sz="1050" dirty="0">
                <a:solidFill>
                  <a:srgbClr val="000000"/>
                </a:solidFill>
                <a:latin typeface="Candara" panose="020E0502030303020204" pitchFamily="34" charset="0"/>
                <a:sym typeface="Wingdings" panose="05000000000000000000" pitchFamily="2" charset="2"/>
              </a:rPr>
              <a:t> </a:t>
            </a:r>
            <a:r>
              <a:rPr lang="it-IT" sz="1050" dirty="0">
                <a:solidFill>
                  <a:srgbClr val="000000"/>
                </a:solidFill>
                <a:latin typeface="Candara" panose="020E0502030303020204" pitchFamily="34" charset="0"/>
              </a:rPr>
              <a:t>in alcune zone all’interno del paese</a:t>
            </a:r>
            <a:endParaRPr lang="it-IT" sz="1050" dirty="0">
              <a:latin typeface="Arial" panose="020B0604020202020204" pitchFamily="34" charset="0"/>
            </a:endParaRPr>
          </a:p>
          <a:p>
            <a:pPr fontAlgn="t">
              <a:spcAft>
                <a:spcPts val="150"/>
              </a:spcAft>
            </a:pPr>
            <a:r>
              <a:rPr lang="it-IT" sz="1050" i="1" dirty="0">
                <a:solidFill>
                  <a:srgbClr val="000000"/>
                </a:solidFill>
                <a:latin typeface="Candara" panose="020E0502030303020204" pitchFamily="34" charset="0"/>
              </a:rPr>
              <a:t>Z. </a:t>
            </a:r>
            <a:r>
              <a:rPr lang="it-IT" sz="1050" i="1" dirty="0" err="1">
                <a:solidFill>
                  <a:srgbClr val="000000"/>
                </a:solidFill>
                <a:latin typeface="Candara" panose="020E0502030303020204" pitchFamily="34" charset="0"/>
              </a:rPr>
              <a:t>aethiopica</a:t>
            </a:r>
            <a:r>
              <a:rPr lang="it-IT" sz="1050" dirty="0">
                <a:latin typeface="Arial" panose="020B0604020202020204" pitchFamily="34" charset="0"/>
              </a:rPr>
              <a:t> </a:t>
            </a:r>
            <a:r>
              <a:rPr lang="it-IT" sz="1050" dirty="0">
                <a:latin typeface="Arial" panose="020B0604020202020204" pitchFamily="34" charset="0"/>
                <a:sym typeface="Wingdings" panose="05000000000000000000" pitchFamily="2" charset="2"/>
              </a:rPr>
              <a:t> </a:t>
            </a:r>
            <a:r>
              <a:rPr lang="it-IT" sz="1050" dirty="0">
                <a:solidFill>
                  <a:srgbClr val="000000"/>
                </a:solidFill>
                <a:latin typeface="Candara" panose="020E0502030303020204" pitchFamily="34" charset="0"/>
              </a:rPr>
              <a:t>poco più di 400 m²</a:t>
            </a:r>
            <a:endParaRPr lang="it-IT" sz="1050" dirty="0">
              <a:latin typeface="Arial" panose="020B0604020202020204" pitchFamily="34" charset="0"/>
            </a:endParaRPr>
          </a:p>
        </p:txBody>
      </p:sp>
      <p:pic>
        <p:nvPicPr>
          <p:cNvPr id="2" name="Immagine 1">
            <a:extLst>
              <a:ext uri="{FF2B5EF4-FFF2-40B4-BE49-F238E27FC236}">
                <a16:creationId xmlns:a16="http://schemas.microsoft.com/office/drawing/2014/main" id="{58AE14A2-0C4A-F800-47C4-C9A26FEFB9D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87318" y="34174"/>
            <a:ext cx="604905" cy="449175"/>
          </a:xfrm>
          <a:prstGeom prst="rect">
            <a:avLst/>
          </a:prstGeom>
        </p:spPr>
      </p:pic>
    </p:spTree>
    <p:extLst>
      <p:ext uri="{BB962C8B-B14F-4D97-AF65-F5344CB8AC3E}">
        <p14:creationId xmlns:p14="http://schemas.microsoft.com/office/powerpoint/2010/main" val="784160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llaDiTesto 3">
            <a:extLst>
              <a:ext uri="{FF2B5EF4-FFF2-40B4-BE49-F238E27FC236}">
                <a16:creationId xmlns:a16="http://schemas.microsoft.com/office/drawing/2014/main" id="{37BDE17A-F93F-611C-FADB-B7426C7C118B}"/>
              </a:ext>
            </a:extLst>
          </p:cNvPr>
          <p:cNvSpPr txBox="1"/>
          <p:nvPr/>
        </p:nvSpPr>
        <p:spPr>
          <a:xfrm>
            <a:off x="1298864" y="274451"/>
            <a:ext cx="6546272" cy="369332"/>
          </a:xfrm>
          <a:prstGeom prst="rect">
            <a:avLst/>
          </a:prstGeom>
          <a:noFill/>
        </p:spPr>
        <p:txBody>
          <a:bodyPr wrap="square" rtlCol="0">
            <a:spAutoFit/>
          </a:bodyPr>
          <a:lstStyle/>
          <a:p>
            <a:r>
              <a:rPr lang="it-IT" dirty="0">
                <a:solidFill>
                  <a:srgbClr val="2A516E"/>
                </a:solidFill>
                <a:latin typeface="Candara" panose="020E0502030303020204" pitchFamily="34" charset="0"/>
              </a:rPr>
              <a:t>Indagine sulle tecniche di intervento utilizzate per </a:t>
            </a:r>
            <a:r>
              <a:rPr lang="it-IT" i="1" dirty="0" err="1">
                <a:solidFill>
                  <a:srgbClr val="2A516E"/>
                </a:solidFill>
                <a:latin typeface="Candara" panose="020E0502030303020204" pitchFamily="34" charset="0"/>
              </a:rPr>
              <a:t>Opuntia</a:t>
            </a:r>
            <a:r>
              <a:rPr lang="it-IT" dirty="0">
                <a:solidFill>
                  <a:srgbClr val="2A516E"/>
                </a:solidFill>
                <a:latin typeface="Candara" panose="020E0502030303020204" pitchFamily="34" charset="0"/>
              </a:rPr>
              <a:t> </a:t>
            </a:r>
            <a:r>
              <a:rPr lang="it-IT" dirty="0" err="1">
                <a:solidFill>
                  <a:srgbClr val="2A516E"/>
                </a:solidFill>
                <a:latin typeface="Candara" panose="020E0502030303020204" pitchFamily="34" charset="0"/>
              </a:rPr>
              <a:t>spp</a:t>
            </a:r>
            <a:r>
              <a:rPr lang="it-IT" dirty="0">
                <a:solidFill>
                  <a:srgbClr val="2A516E"/>
                </a:solidFill>
                <a:latin typeface="Candara" panose="020E0502030303020204" pitchFamily="34" charset="0"/>
              </a:rPr>
              <a:t>.</a:t>
            </a:r>
          </a:p>
        </p:txBody>
      </p:sp>
      <p:sp>
        <p:nvSpPr>
          <p:cNvPr id="5" name="CasellaDiTesto 4">
            <a:extLst>
              <a:ext uri="{FF2B5EF4-FFF2-40B4-BE49-F238E27FC236}">
                <a16:creationId xmlns:a16="http://schemas.microsoft.com/office/drawing/2014/main" id="{DAD16E9B-F400-E9A7-038B-F2782C27B094}"/>
              </a:ext>
            </a:extLst>
          </p:cNvPr>
          <p:cNvSpPr txBox="1"/>
          <p:nvPr/>
        </p:nvSpPr>
        <p:spPr>
          <a:xfrm>
            <a:off x="1821678" y="863590"/>
            <a:ext cx="5500644" cy="3393237"/>
          </a:xfrm>
          <a:prstGeom prst="rect">
            <a:avLst/>
          </a:prstGeom>
          <a:noFill/>
        </p:spPr>
        <p:txBody>
          <a:bodyPr wrap="square" rtlCol="0">
            <a:spAutoFit/>
          </a:bodyPr>
          <a:lstStyle/>
          <a:p>
            <a:pPr marL="214313" indent="-214313">
              <a:spcAft>
                <a:spcPts val="900"/>
              </a:spcAft>
              <a:buFont typeface="Arial" panose="020B0604020202020204" pitchFamily="34" charset="0"/>
              <a:buChar char="•"/>
            </a:pPr>
            <a:r>
              <a:rPr lang="it-IT" sz="1200" b="1" dirty="0">
                <a:latin typeface="Candara" panose="020E0502030303020204" pitchFamily="34" charset="0"/>
              </a:rPr>
              <a:t>Interreg Italia-Grecia </a:t>
            </a:r>
            <a:r>
              <a:rPr lang="it-IT" sz="1200" dirty="0">
                <a:latin typeface="Candara" panose="020E0502030303020204" pitchFamily="34" charset="0"/>
              </a:rPr>
              <a:t>“BEST - </a:t>
            </a:r>
            <a:r>
              <a:rPr lang="it-IT" sz="1200" dirty="0" err="1">
                <a:latin typeface="Candara" panose="020E0502030303020204" pitchFamily="34" charset="0"/>
              </a:rPr>
              <a:t>Addressing</a:t>
            </a:r>
            <a:r>
              <a:rPr lang="it-IT" sz="1200" dirty="0">
                <a:latin typeface="Candara" panose="020E0502030303020204" pitchFamily="34" charset="0"/>
              </a:rPr>
              <a:t> joint Agro- and </a:t>
            </a:r>
            <a:r>
              <a:rPr lang="it-IT" sz="1200" dirty="0" err="1">
                <a:latin typeface="Candara" panose="020E0502030303020204" pitchFamily="34" charset="0"/>
              </a:rPr>
              <a:t>Aqua-Biodiversity</a:t>
            </a:r>
            <a:r>
              <a:rPr lang="it-IT" sz="1200" dirty="0">
                <a:latin typeface="Candara" panose="020E0502030303020204" pitchFamily="34" charset="0"/>
              </a:rPr>
              <a:t> pressures </a:t>
            </a:r>
            <a:r>
              <a:rPr lang="it-IT" sz="1200" dirty="0" err="1">
                <a:latin typeface="Candara" panose="020E0502030303020204" pitchFamily="34" charset="0"/>
              </a:rPr>
              <a:t>Enhancing</a:t>
            </a:r>
            <a:r>
              <a:rPr lang="it-IT" sz="1200" dirty="0">
                <a:latin typeface="Candara" panose="020E0502030303020204" pitchFamily="34" charset="0"/>
              </a:rPr>
              <a:t> </a:t>
            </a:r>
            <a:r>
              <a:rPr lang="it-IT" sz="1200" dirty="0" err="1">
                <a:latin typeface="Candara" panose="020E0502030303020204" pitchFamily="34" charset="0"/>
              </a:rPr>
              <a:t>SuSTainable</a:t>
            </a:r>
            <a:r>
              <a:rPr lang="it-IT" sz="1200" dirty="0">
                <a:latin typeface="Candara" panose="020E0502030303020204" pitchFamily="34" charset="0"/>
              </a:rPr>
              <a:t> Rural Development” (2014-2020) </a:t>
            </a:r>
            <a:r>
              <a:rPr lang="it-IT" sz="1200" dirty="0">
                <a:latin typeface="Candara" panose="020E0502030303020204" pitchFamily="34" charset="0"/>
                <a:sym typeface="Wingdings" panose="05000000000000000000" pitchFamily="2" charset="2"/>
              </a:rPr>
              <a:t></a:t>
            </a:r>
            <a:r>
              <a:rPr lang="it-IT" sz="1200" dirty="0">
                <a:latin typeface="Candara" panose="020E0502030303020204" pitchFamily="34" charset="0"/>
              </a:rPr>
              <a:t> tecniche </a:t>
            </a:r>
            <a:r>
              <a:rPr lang="it-IT" sz="1200" b="1" dirty="0">
                <a:highlight>
                  <a:srgbClr val="FFFF00"/>
                </a:highlight>
                <a:latin typeface="Candara" panose="020E0502030303020204" pitchFamily="34" charset="0"/>
              </a:rPr>
              <a:t>manuali</a:t>
            </a:r>
            <a:r>
              <a:rPr lang="it-IT" sz="1200" b="1" dirty="0">
                <a:latin typeface="Candara" panose="020E0502030303020204" pitchFamily="34" charset="0"/>
              </a:rPr>
              <a:t> e </a:t>
            </a:r>
            <a:r>
              <a:rPr lang="it-IT" sz="1200" b="1" dirty="0">
                <a:highlight>
                  <a:srgbClr val="FFFF00"/>
                </a:highlight>
                <a:latin typeface="Candara" panose="020E0502030303020204" pitchFamily="34" charset="0"/>
              </a:rPr>
              <a:t>meccaniche</a:t>
            </a:r>
            <a:endParaRPr lang="it-IT" sz="1200" b="1" dirty="0">
              <a:latin typeface="Candara" panose="020E0502030303020204" pitchFamily="34" charset="0"/>
            </a:endParaRPr>
          </a:p>
          <a:p>
            <a:pPr marL="214313" indent="-214313">
              <a:spcAft>
                <a:spcPts val="900"/>
              </a:spcAft>
              <a:buFont typeface="Arial" panose="020B0604020202020204" pitchFamily="34" charset="0"/>
              <a:buChar char="•"/>
            </a:pPr>
            <a:r>
              <a:rPr lang="it-IT" sz="1200" b="1" dirty="0">
                <a:latin typeface="Candara" panose="020E0502030303020204" pitchFamily="34" charset="0"/>
              </a:rPr>
              <a:t>LIFE </a:t>
            </a:r>
            <a:r>
              <a:rPr lang="it-IT" sz="1200" b="1" dirty="0" err="1">
                <a:latin typeface="Candara" panose="020E0502030303020204" pitchFamily="34" charset="0"/>
              </a:rPr>
              <a:t>medCLIFFS</a:t>
            </a:r>
            <a:r>
              <a:rPr lang="it-IT" sz="1200" b="1" dirty="0">
                <a:latin typeface="Candara" panose="020E0502030303020204" pitchFamily="34" charset="0"/>
              </a:rPr>
              <a:t> </a:t>
            </a:r>
            <a:r>
              <a:rPr lang="it-IT" sz="1200" dirty="0">
                <a:latin typeface="Candara" panose="020E0502030303020204" pitchFamily="34" charset="0"/>
              </a:rPr>
              <a:t>“</a:t>
            </a:r>
            <a:r>
              <a:rPr lang="it-IT" sz="1200" dirty="0" err="1">
                <a:latin typeface="Candara" panose="020E0502030303020204" pitchFamily="34" charset="0"/>
              </a:rPr>
              <a:t>Towards</a:t>
            </a:r>
            <a:r>
              <a:rPr lang="it-IT" sz="1200" dirty="0">
                <a:latin typeface="Candara" panose="020E0502030303020204" pitchFamily="34" charset="0"/>
              </a:rPr>
              <a:t> an integrative management of Invasive Alien Plant Species in </a:t>
            </a:r>
            <a:r>
              <a:rPr lang="it-IT" sz="1200" dirty="0" err="1">
                <a:latin typeface="Candara" panose="020E0502030303020204" pitchFamily="34" charset="0"/>
              </a:rPr>
              <a:t>Mediterranean</a:t>
            </a:r>
            <a:r>
              <a:rPr lang="it-IT" sz="1200" dirty="0">
                <a:latin typeface="Candara" panose="020E0502030303020204" pitchFamily="34" charset="0"/>
              </a:rPr>
              <a:t> </a:t>
            </a:r>
            <a:r>
              <a:rPr lang="it-IT" sz="1200" dirty="0" err="1">
                <a:latin typeface="Candara" panose="020E0502030303020204" pitchFamily="34" charset="0"/>
              </a:rPr>
              <a:t>sea</a:t>
            </a:r>
            <a:r>
              <a:rPr lang="it-IT" sz="1200" dirty="0">
                <a:latin typeface="Candara" panose="020E0502030303020204" pitchFamily="34" charset="0"/>
              </a:rPr>
              <a:t> </a:t>
            </a:r>
            <a:r>
              <a:rPr lang="it-IT" sz="1200" dirty="0" err="1">
                <a:latin typeface="Candara" panose="020E0502030303020204" pitchFamily="34" charset="0"/>
              </a:rPr>
              <a:t>cliffs</a:t>
            </a:r>
            <a:r>
              <a:rPr lang="it-IT" sz="1200" dirty="0">
                <a:latin typeface="Candara" panose="020E0502030303020204" pitchFamily="34" charset="0"/>
              </a:rPr>
              <a:t> of </a:t>
            </a:r>
            <a:r>
              <a:rPr lang="it-IT" sz="1200" dirty="0" err="1">
                <a:latin typeface="Candara" panose="020E0502030303020204" pitchFamily="34" charset="0"/>
              </a:rPr>
              <a:t>European</a:t>
            </a:r>
            <a:r>
              <a:rPr lang="it-IT" sz="1200" dirty="0">
                <a:latin typeface="Candara" panose="020E0502030303020204" pitchFamily="34" charset="0"/>
              </a:rPr>
              <a:t> </a:t>
            </a:r>
            <a:r>
              <a:rPr lang="it-IT" sz="1200" dirty="0" err="1">
                <a:latin typeface="Candara" panose="020E0502030303020204" pitchFamily="34" charset="0"/>
              </a:rPr>
              <a:t>interest</a:t>
            </a:r>
            <a:r>
              <a:rPr lang="it-IT" sz="1200" dirty="0">
                <a:latin typeface="Candara" panose="020E0502030303020204" pitchFamily="34" charset="0"/>
              </a:rPr>
              <a:t>”</a:t>
            </a:r>
            <a:r>
              <a:rPr lang="it-IT" sz="1200" i="1" dirty="0">
                <a:latin typeface="Candara" panose="020E0502030303020204" pitchFamily="34" charset="0"/>
              </a:rPr>
              <a:t> </a:t>
            </a:r>
            <a:r>
              <a:rPr lang="it-IT" sz="1200" dirty="0">
                <a:latin typeface="Candara" panose="020E0502030303020204" pitchFamily="34" charset="0"/>
              </a:rPr>
              <a:t>(2021-2026) </a:t>
            </a:r>
            <a:r>
              <a:rPr lang="it-IT" sz="1200" dirty="0">
                <a:latin typeface="Candara" panose="020E0502030303020204" pitchFamily="34" charset="0"/>
                <a:sym typeface="Wingdings" panose="05000000000000000000" pitchFamily="2" charset="2"/>
              </a:rPr>
              <a:t></a:t>
            </a:r>
            <a:r>
              <a:rPr lang="it-IT" sz="1200" i="1" dirty="0">
                <a:latin typeface="Candara" panose="020E0502030303020204" pitchFamily="34" charset="0"/>
              </a:rPr>
              <a:t> </a:t>
            </a:r>
            <a:r>
              <a:rPr lang="it-IT" sz="1200" dirty="0">
                <a:latin typeface="Candara" panose="020E0502030303020204" pitchFamily="34" charset="0"/>
              </a:rPr>
              <a:t>controllo </a:t>
            </a:r>
            <a:r>
              <a:rPr lang="en-US" sz="1200" b="1" dirty="0" err="1">
                <a:highlight>
                  <a:srgbClr val="FFFF00"/>
                </a:highlight>
                <a:latin typeface="Candara" panose="020E0502030303020204" pitchFamily="34" charset="0"/>
              </a:rPr>
              <a:t>biologico</a:t>
            </a:r>
            <a:r>
              <a:rPr lang="en-US" sz="1200" b="1" dirty="0">
                <a:latin typeface="Candara" panose="020E0502030303020204" pitchFamily="34" charset="0"/>
              </a:rPr>
              <a:t> in </a:t>
            </a:r>
            <a:r>
              <a:rPr lang="en-US" sz="1200" b="1" dirty="0" err="1">
                <a:latin typeface="Candara" panose="020E0502030303020204" pitchFamily="34" charset="0"/>
              </a:rPr>
              <a:t>aree</a:t>
            </a:r>
            <a:r>
              <a:rPr lang="en-US" sz="1200" b="1" dirty="0">
                <a:latin typeface="Candara" panose="020E0502030303020204" pitchFamily="34" charset="0"/>
              </a:rPr>
              <a:t> </a:t>
            </a:r>
            <a:r>
              <a:rPr lang="en-US" sz="1200" b="1" dirty="0" err="1">
                <a:latin typeface="Candara" panose="020E0502030303020204" pitchFamily="34" charset="0"/>
              </a:rPr>
              <a:t>costiere</a:t>
            </a:r>
            <a:r>
              <a:rPr lang="en-US" sz="1200" b="1" dirty="0">
                <a:latin typeface="Candara" panose="020E0502030303020204" pitchFamily="34" charset="0"/>
              </a:rPr>
              <a:t> (</a:t>
            </a:r>
            <a:r>
              <a:rPr lang="en-US" sz="1200" b="1" dirty="0" err="1">
                <a:latin typeface="Candara" panose="020E0502030303020204" pitchFamily="34" charset="0"/>
              </a:rPr>
              <a:t>agente</a:t>
            </a:r>
            <a:r>
              <a:rPr lang="en-US" sz="1200" b="1" dirty="0">
                <a:latin typeface="Candara" panose="020E0502030303020204" pitchFamily="34" charset="0"/>
              </a:rPr>
              <a:t> di </a:t>
            </a:r>
            <a:r>
              <a:rPr lang="en-US" sz="1200" b="1" dirty="0" err="1">
                <a:latin typeface="Candara" panose="020E0502030303020204" pitchFamily="34" charset="0"/>
              </a:rPr>
              <a:t>biocontrollo</a:t>
            </a:r>
            <a:r>
              <a:rPr lang="en-US" sz="1200" b="1" dirty="0">
                <a:latin typeface="Candara" panose="020E0502030303020204" pitchFamily="34" charset="0"/>
              </a:rPr>
              <a:t> </a:t>
            </a:r>
            <a:r>
              <a:rPr lang="en-US" sz="1200" b="1" dirty="0" err="1">
                <a:latin typeface="Candara" panose="020E0502030303020204" pitchFamily="34" charset="0"/>
              </a:rPr>
              <a:t>già</a:t>
            </a:r>
            <a:r>
              <a:rPr lang="en-US" sz="1200" b="1" dirty="0">
                <a:latin typeface="Candara" panose="020E0502030303020204" pitchFamily="34" charset="0"/>
              </a:rPr>
              <a:t> </a:t>
            </a:r>
            <a:r>
              <a:rPr lang="en-US" sz="1200" b="1" dirty="0" err="1">
                <a:latin typeface="Candara" panose="020E0502030303020204" pitchFamily="34" charset="0"/>
              </a:rPr>
              <a:t>presente</a:t>
            </a:r>
            <a:r>
              <a:rPr lang="en-US" sz="1200" b="1" dirty="0">
                <a:latin typeface="Candara" panose="020E0502030303020204" pitchFamily="34" charset="0"/>
              </a:rPr>
              <a:t> </a:t>
            </a:r>
            <a:r>
              <a:rPr lang="en-US" sz="1200" b="1" dirty="0" err="1">
                <a:latin typeface="Candara" panose="020E0502030303020204" pitchFamily="34" charset="0"/>
              </a:rPr>
              <a:t>nella</a:t>
            </a:r>
            <a:r>
              <a:rPr lang="en-US" sz="1200" b="1" dirty="0">
                <a:latin typeface="Candara" panose="020E0502030303020204" pitchFamily="34" charset="0"/>
              </a:rPr>
              <a:t> </a:t>
            </a:r>
            <a:r>
              <a:rPr lang="en-US" sz="1200" b="1" dirty="0" err="1">
                <a:latin typeface="Candara" panose="020E0502030303020204" pitchFamily="34" charset="0"/>
              </a:rPr>
              <a:t>Penisola</a:t>
            </a:r>
            <a:r>
              <a:rPr lang="en-US" sz="1200" b="1" dirty="0">
                <a:latin typeface="Candara" panose="020E0502030303020204" pitchFamily="34" charset="0"/>
              </a:rPr>
              <a:t> Iberica), </a:t>
            </a:r>
            <a:r>
              <a:rPr lang="en-US" sz="1200" b="1" dirty="0" err="1">
                <a:latin typeface="Candara" panose="020E0502030303020204" pitchFamily="34" charset="0"/>
              </a:rPr>
              <a:t>controllo</a:t>
            </a:r>
            <a:r>
              <a:rPr lang="en-US" sz="1200" b="1" dirty="0">
                <a:latin typeface="Candara" panose="020E0502030303020204" pitchFamily="34" charset="0"/>
              </a:rPr>
              <a:t> </a:t>
            </a:r>
            <a:r>
              <a:rPr lang="en-US" sz="1200" b="1" dirty="0" err="1">
                <a:highlight>
                  <a:srgbClr val="FFFF00"/>
                </a:highlight>
                <a:latin typeface="Candara" panose="020E0502030303020204" pitchFamily="34" charset="0"/>
              </a:rPr>
              <a:t>chimico</a:t>
            </a:r>
            <a:r>
              <a:rPr lang="en-US" sz="1200" b="1" dirty="0">
                <a:latin typeface="Candara" panose="020E0502030303020204" pitchFamily="34" charset="0"/>
              </a:rPr>
              <a:t> </a:t>
            </a:r>
            <a:r>
              <a:rPr lang="en-US" sz="1200" b="1" dirty="0" err="1">
                <a:latin typeface="Candara" panose="020E0502030303020204" pitchFamily="34" charset="0"/>
              </a:rPr>
              <a:t>nelle</a:t>
            </a:r>
            <a:r>
              <a:rPr lang="en-US" sz="1200" b="1" dirty="0">
                <a:latin typeface="Candara" panose="020E0502030303020204" pitchFamily="34" charset="0"/>
              </a:rPr>
              <a:t> </a:t>
            </a:r>
            <a:r>
              <a:rPr lang="en-US" sz="1200" b="1" dirty="0" err="1">
                <a:latin typeface="Candara" panose="020E0502030303020204" pitchFamily="34" charset="0"/>
              </a:rPr>
              <a:t>aree</a:t>
            </a:r>
            <a:r>
              <a:rPr lang="en-US" sz="1200" b="1" dirty="0">
                <a:latin typeface="Candara" panose="020E0502030303020204" pitchFamily="34" charset="0"/>
              </a:rPr>
              <a:t> interne</a:t>
            </a:r>
            <a:endParaRPr lang="it-IT" sz="1200" b="1" dirty="0">
              <a:latin typeface="Candara" panose="020E0502030303020204" pitchFamily="34" charset="0"/>
            </a:endParaRPr>
          </a:p>
          <a:p>
            <a:pPr marL="214313" indent="-214313">
              <a:spcAft>
                <a:spcPts val="900"/>
              </a:spcAft>
              <a:buFont typeface="Arial" panose="020B0604020202020204" pitchFamily="34" charset="0"/>
              <a:buChar char="•"/>
            </a:pPr>
            <a:r>
              <a:rPr lang="it-IT" sz="1200" dirty="0">
                <a:latin typeface="Candara" panose="020E0502030303020204" pitchFamily="34" charset="0"/>
              </a:rPr>
              <a:t>Comune di </a:t>
            </a:r>
            <a:r>
              <a:rPr lang="it-IT" sz="1200" dirty="0" err="1">
                <a:latin typeface="Candara" panose="020E0502030303020204" pitchFamily="34" charset="0"/>
              </a:rPr>
              <a:t>Celles</a:t>
            </a:r>
            <a:r>
              <a:rPr lang="it-IT" sz="1200" dirty="0">
                <a:latin typeface="Candara" panose="020E0502030303020204" pitchFamily="34" charset="0"/>
              </a:rPr>
              <a:t> (Hérault, France, 2009) </a:t>
            </a:r>
            <a:r>
              <a:rPr lang="it-IT" sz="1200" dirty="0">
                <a:latin typeface="Candara" panose="020E0502030303020204" pitchFamily="34" charset="0"/>
                <a:sym typeface="Wingdings" panose="05000000000000000000" pitchFamily="2" charset="2"/>
              </a:rPr>
              <a:t></a:t>
            </a:r>
            <a:r>
              <a:rPr lang="it-IT" sz="1200" dirty="0">
                <a:latin typeface="Candara" panose="020E0502030303020204" pitchFamily="34" charset="0"/>
              </a:rPr>
              <a:t> tecniche </a:t>
            </a:r>
            <a:r>
              <a:rPr lang="en-US" sz="1200" b="1" dirty="0" err="1">
                <a:highlight>
                  <a:srgbClr val="FFFF00"/>
                </a:highlight>
                <a:latin typeface="Candara" panose="020E0502030303020204" pitchFamily="34" charset="0"/>
              </a:rPr>
              <a:t>meccaniche</a:t>
            </a:r>
            <a:r>
              <a:rPr lang="en-US" sz="1200" b="1" dirty="0">
                <a:latin typeface="Candara" panose="020E0502030303020204" pitchFamily="34" charset="0"/>
              </a:rPr>
              <a:t> </a:t>
            </a:r>
            <a:r>
              <a:rPr lang="en-US" sz="1200" dirty="0">
                <a:latin typeface="Candara" panose="020E0502030303020204" pitchFamily="34" charset="0"/>
              </a:rPr>
              <a:t>e</a:t>
            </a:r>
            <a:r>
              <a:rPr lang="en-US" sz="1200" b="1" dirty="0">
                <a:latin typeface="Candara" panose="020E0502030303020204" pitchFamily="34" charset="0"/>
              </a:rPr>
              <a:t> </a:t>
            </a:r>
            <a:r>
              <a:rPr lang="en-US" sz="1200" dirty="0" err="1">
                <a:latin typeface="Candara" panose="020E0502030303020204" pitchFamily="34" charset="0"/>
              </a:rPr>
              <a:t>successivo</a:t>
            </a:r>
            <a:r>
              <a:rPr lang="en-US" sz="1200" b="1" dirty="0">
                <a:latin typeface="Candara" panose="020E0502030303020204" pitchFamily="34" charset="0"/>
              </a:rPr>
              <a:t> </a:t>
            </a:r>
            <a:r>
              <a:rPr lang="en-US" sz="1200" b="1" dirty="0" err="1">
                <a:latin typeface="Candara" panose="020E0502030303020204" pitchFamily="34" charset="0"/>
              </a:rPr>
              <a:t>seppellimento</a:t>
            </a:r>
            <a:r>
              <a:rPr lang="en-US" sz="1200" b="1" dirty="0">
                <a:latin typeface="Candara" panose="020E0502030303020204" pitchFamily="34" charset="0"/>
              </a:rPr>
              <a:t> del </a:t>
            </a:r>
            <a:r>
              <a:rPr lang="en-US" sz="1200" b="1" dirty="0" err="1">
                <a:latin typeface="Candara" panose="020E0502030303020204" pitchFamily="34" charset="0"/>
              </a:rPr>
              <a:t>materiale</a:t>
            </a:r>
            <a:r>
              <a:rPr lang="en-US" sz="1200" b="1" dirty="0">
                <a:latin typeface="Candara" panose="020E0502030303020204" pitchFamily="34" charset="0"/>
              </a:rPr>
              <a:t> </a:t>
            </a:r>
            <a:r>
              <a:rPr lang="en-US" sz="1200" b="1" dirty="0" err="1">
                <a:latin typeface="Candara" panose="020E0502030303020204" pitchFamily="34" charset="0"/>
              </a:rPr>
              <a:t>vegetale</a:t>
            </a:r>
            <a:r>
              <a:rPr lang="en-US" sz="1200" b="1" dirty="0">
                <a:latin typeface="Candara" panose="020E0502030303020204" pitchFamily="34" charset="0"/>
              </a:rPr>
              <a:t> di </a:t>
            </a:r>
            <a:r>
              <a:rPr lang="en-US" sz="1200" b="1" dirty="0" err="1">
                <a:latin typeface="Candara" panose="020E0502030303020204" pitchFamily="34" charset="0"/>
              </a:rPr>
              <a:t>scarto</a:t>
            </a:r>
            <a:r>
              <a:rPr lang="en-US" sz="1200" b="1" dirty="0">
                <a:latin typeface="Candara" panose="020E0502030303020204" pitchFamily="34" charset="0"/>
              </a:rPr>
              <a:t> in fosse</a:t>
            </a:r>
            <a:endParaRPr lang="it-IT" sz="1200" b="1" dirty="0">
              <a:latin typeface="Candara" panose="020E0502030303020204" pitchFamily="34" charset="0"/>
            </a:endParaRPr>
          </a:p>
          <a:p>
            <a:pPr marL="214313" indent="-214313">
              <a:spcAft>
                <a:spcPts val="900"/>
              </a:spcAft>
              <a:buFont typeface="Arial" panose="020B0604020202020204" pitchFamily="34" charset="0"/>
              <a:buChar char="•"/>
            </a:pPr>
            <a:r>
              <a:rPr lang="it-IT" sz="1200" b="1" dirty="0">
                <a:latin typeface="Candara" panose="020E0502030303020204" pitchFamily="34" charset="0"/>
              </a:rPr>
              <a:t>Life Habitats </a:t>
            </a:r>
            <a:r>
              <a:rPr lang="it-IT" sz="1200" b="1" dirty="0" err="1">
                <a:latin typeface="Candara" panose="020E0502030303020204" pitchFamily="34" charset="0"/>
              </a:rPr>
              <a:t>Calanques</a:t>
            </a:r>
            <a:r>
              <a:rPr lang="it-IT" sz="1200" b="1" dirty="0">
                <a:latin typeface="Candara" panose="020E0502030303020204" pitchFamily="34" charset="0"/>
              </a:rPr>
              <a:t> </a:t>
            </a:r>
            <a:r>
              <a:rPr lang="it-IT" sz="1200" dirty="0">
                <a:latin typeface="Candara" panose="020E0502030303020204" pitchFamily="34" charset="0"/>
              </a:rPr>
              <a:t>“</a:t>
            </a:r>
            <a:r>
              <a:rPr lang="it-IT" sz="1200" dirty="0" err="1">
                <a:latin typeface="Candara" panose="020E0502030303020204" pitchFamily="34" charset="0"/>
              </a:rPr>
              <a:t>Gestion</a:t>
            </a:r>
            <a:r>
              <a:rPr lang="it-IT" sz="1200" dirty="0">
                <a:latin typeface="Candara" panose="020E0502030303020204" pitchFamily="34" charset="0"/>
              </a:rPr>
              <a:t> </a:t>
            </a:r>
            <a:r>
              <a:rPr lang="it-IT" sz="1200" dirty="0" err="1">
                <a:latin typeface="Candara" panose="020E0502030303020204" pitchFamily="34" charset="0"/>
              </a:rPr>
              <a:t>intégrée</a:t>
            </a:r>
            <a:r>
              <a:rPr lang="it-IT" sz="1200" dirty="0">
                <a:latin typeface="Candara" panose="020E0502030303020204" pitchFamily="34" charset="0"/>
              </a:rPr>
              <a:t> en </a:t>
            </a:r>
            <a:r>
              <a:rPr lang="it-IT" sz="1200" dirty="0" err="1">
                <a:latin typeface="Candara" panose="020E0502030303020204" pitchFamily="34" charset="0"/>
              </a:rPr>
              <a:t>Méditerranée</a:t>
            </a:r>
            <a:r>
              <a:rPr lang="it-IT" sz="1200" dirty="0">
                <a:latin typeface="Candara" panose="020E0502030303020204" pitchFamily="34" charset="0"/>
              </a:rPr>
              <a:t>: habitats </a:t>
            </a:r>
            <a:r>
              <a:rPr lang="it-IT" sz="1200" dirty="0" err="1">
                <a:latin typeface="Candara" panose="020E0502030303020204" pitchFamily="34" charset="0"/>
              </a:rPr>
              <a:t>littoraux</a:t>
            </a:r>
            <a:r>
              <a:rPr lang="it-IT" sz="1200" dirty="0">
                <a:latin typeface="Candara" panose="020E0502030303020204" pitchFamily="34" charset="0"/>
              </a:rPr>
              <a:t> </a:t>
            </a:r>
            <a:r>
              <a:rPr lang="it-IT" sz="1200" dirty="0" err="1">
                <a:latin typeface="Candara" panose="020E0502030303020204" pitchFamily="34" charset="0"/>
              </a:rPr>
              <a:t>remarquables</a:t>
            </a:r>
            <a:r>
              <a:rPr lang="it-IT" sz="1200" dirty="0">
                <a:latin typeface="Candara" panose="020E0502030303020204" pitchFamily="34" charset="0"/>
              </a:rPr>
              <a:t> </a:t>
            </a:r>
            <a:r>
              <a:rPr lang="it-IT" sz="1200" dirty="0" err="1">
                <a:latin typeface="Candara" panose="020E0502030303020204" pitchFamily="34" charset="0"/>
              </a:rPr>
              <a:t>périurbains</a:t>
            </a:r>
            <a:r>
              <a:rPr lang="it-IT" sz="1200" dirty="0">
                <a:latin typeface="Candara" panose="020E0502030303020204" pitchFamily="34" charset="0"/>
              </a:rPr>
              <a:t> </a:t>
            </a:r>
            <a:r>
              <a:rPr lang="it-IT" sz="1200" dirty="0" err="1">
                <a:latin typeface="Candara" panose="020E0502030303020204" pitchFamily="34" charset="0"/>
              </a:rPr>
              <a:t>des</a:t>
            </a:r>
            <a:r>
              <a:rPr lang="it-IT" sz="1200" dirty="0">
                <a:latin typeface="Candara" panose="020E0502030303020204" pitchFamily="34" charset="0"/>
              </a:rPr>
              <a:t> </a:t>
            </a:r>
            <a:r>
              <a:rPr lang="it-IT" sz="1200" dirty="0" err="1">
                <a:latin typeface="Candara" panose="020E0502030303020204" pitchFamily="34" charset="0"/>
              </a:rPr>
              <a:t>Calanques</a:t>
            </a:r>
            <a:r>
              <a:rPr lang="it-IT" sz="1200" dirty="0">
                <a:latin typeface="Candara" panose="020E0502030303020204" pitchFamily="34" charset="0"/>
              </a:rPr>
              <a:t> en lien </a:t>
            </a:r>
            <a:r>
              <a:rPr lang="it-IT" sz="1200" dirty="0" err="1">
                <a:latin typeface="Candara" panose="020E0502030303020204" pitchFamily="34" charset="0"/>
              </a:rPr>
              <a:t>avec</a:t>
            </a:r>
            <a:r>
              <a:rPr lang="it-IT" sz="1200" dirty="0">
                <a:latin typeface="Candara" panose="020E0502030303020204" pitchFamily="34" charset="0"/>
              </a:rPr>
              <a:t> le sud de l’Europe” (2017-2022) </a:t>
            </a:r>
            <a:r>
              <a:rPr lang="it-IT" sz="1200" dirty="0">
                <a:latin typeface="Candara" panose="020E0502030303020204" pitchFamily="34" charset="0"/>
                <a:sym typeface="Wingdings" panose="05000000000000000000" pitchFamily="2" charset="2"/>
              </a:rPr>
              <a:t></a:t>
            </a:r>
            <a:r>
              <a:rPr lang="it-IT" sz="1200" dirty="0">
                <a:latin typeface="Candara" panose="020E0502030303020204" pitchFamily="34" charset="0"/>
              </a:rPr>
              <a:t> tecniche </a:t>
            </a:r>
            <a:r>
              <a:rPr lang="it-IT" sz="1200" b="1" dirty="0">
                <a:highlight>
                  <a:srgbClr val="FFFF00"/>
                </a:highlight>
                <a:latin typeface="Candara" panose="020E0502030303020204" pitchFamily="34" charset="0"/>
              </a:rPr>
              <a:t>manuali</a:t>
            </a:r>
            <a:r>
              <a:rPr lang="it-IT" sz="1200" b="1" dirty="0">
                <a:latin typeface="Candara" panose="020E0502030303020204" pitchFamily="34" charset="0"/>
              </a:rPr>
              <a:t> e </a:t>
            </a:r>
            <a:r>
              <a:rPr lang="it-IT" sz="1200" b="1" dirty="0">
                <a:highlight>
                  <a:srgbClr val="FFFF00"/>
                </a:highlight>
                <a:latin typeface="Candara" panose="020E0502030303020204" pitchFamily="34" charset="0"/>
              </a:rPr>
              <a:t>meccaniche</a:t>
            </a:r>
            <a:endParaRPr lang="it-IT" sz="1200" dirty="0">
              <a:latin typeface="Candara" panose="020E0502030303020204" pitchFamily="34" charset="0"/>
            </a:endParaRPr>
          </a:p>
          <a:p>
            <a:pPr marL="214313" indent="-214313">
              <a:buFont typeface="Arial" panose="020B0604020202020204" pitchFamily="34" charset="0"/>
              <a:buChar char="•"/>
            </a:pPr>
            <a:endParaRPr lang="it-IT" sz="1350" dirty="0">
              <a:latin typeface="Candara" panose="020E0502030303020204" pitchFamily="34" charset="0"/>
            </a:endParaRPr>
          </a:p>
          <a:p>
            <a:pPr algn="ctr"/>
            <a:r>
              <a:rPr lang="it-IT" sz="1350" b="1" dirty="0">
                <a:latin typeface="Candara" panose="020E0502030303020204" pitchFamily="34" charset="0"/>
              </a:rPr>
              <a:t>Non è disponibile alcun manuale di riferimento specifico per l'area Mediterranea</a:t>
            </a:r>
            <a:endParaRPr lang="en-US" sz="1350" b="1" dirty="0">
              <a:latin typeface="Candara" panose="020E0502030303020204" pitchFamily="34" charset="0"/>
            </a:endParaRPr>
          </a:p>
        </p:txBody>
      </p:sp>
      <p:pic>
        <p:nvPicPr>
          <p:cNvPr id="8" name="Immagine 7">
            <a:extLst>
              <a:ext uri="{FF2B5EF4-FFF2-40B4-BE49-F238E27FC236}">
                <a16:creationId xmlns:a16="http://schemas.microsoft.com/office/drawing/2014/main" id="{BDC96A2E-957B-BC74-34F1-16A7682568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5515" y="4285350"/>
            <a:ext cx="1027063" cy="762651"/>
          </a:xfrm>
          <a:prstGeom prst="rect">
            <a:avLst/>
          </a:prstGeom>
        </p:spPr>
      </p:pic>
    </p:spTree>
    <p:extLst>
      <p:ext uri="{BB962C8B-B14F-4D97-AF65-F5344CB8AC3E}">
        <p14:creationId xmlns:p14="http://schemas.microsoft.com/office/powerpoint/2010/main" val="3968542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DD55B-88D6-2439-5CAF-62A1375E621F}"/>
            </a:ext>
          </a:extLst>
        </p:cNvPr>
        <p:cNvGrpSpPr/>
        <p:nvPr/>
      </p:nvGrpSpPr>
      <p:grpSpPr>
        <a:xfrm>
          <a:off x="0" y="0"/>
          <a:ext cx="0" cy="0"/>
          <a:chOff x="0" y="0"/>
          <a:chExt cx="0" cy="0"/>
        </a:xfrm>
      </p:grpSpPr>
      <p:grpSp>
        <p:nvGrpSpPr>
          <p:cNvPr id="16" name="Gruppo 15">
            <a:extLst>
              <a:ext uri="{FF2B5EF4-FFF2-40B4-BE49-F238E27FC236}">
                <a16:creationId xmlns:a16="http://schemas.microsoft.com/office/drawing/2014/main" id="{2D0C86CC-EA9E-86BE-971A-85EFCF86ECF9}"/>
              </a:ext>
            </a:extLst>
          </p:cNvPr>
          <p:cNvGrpSpPr/>
          <p:nvPr/>
        </p:nvGrpSpPr>
        <p:grpSpPr>
          <a:xfrm>
            <a:off x="3971925" y="620980"/>
            <a:ext cx="5101570" cy="4429652"/>
            <a:chOff x="284137" y="2228850"/>
            <a:chExt cx="4403819" cy="3813258"/>
          </a:xfrm>
        </p:grpSpPr>
        <p:pic>
          <p:nvPicPr>
            <p:cNvPr id="3" name="Immagine 2" descr="Immagine che contiene aria aperta, pianta, persona, suolo&#10;&#10;Descrizione generata automaticamente">
              <a:extLst>
                <a:ext uri="{FF2B5EF4-FFF2-40B4-BE49-F238E27FC236}">
                  <a16:creationId xmlns:a16="http://schemas.microsoft.com/office/drawing/2014/main" id="{9591320F-2810-4893-F685-EA732F7DC0DD}"/>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5400000">
              <a:off x="-275838" y="2788825"/>
              <a:ext cx="2559950" cy="1440000"/>
            </a:xfrm>
            <a:prstGeom prst="rect">
              <a:avLst/>
            </a:prstGeom>
            <a:ln w="12700">
              <a:solidFill>
                <a:schemeClr val="tx1"/>
              </a:solidFill>
            </a:ln>
          </p:spPr>
        </p:pic>
        <p:pic>
          <p:nvPicPr>
            <p:cNvPr id="6" name="Immagine 5" descr="Immagine che contiene aria aperta, cactus, pianta, terreno&#10;&#10;Descrizione generata automaticamente">
              <a:extLst>
                <a:ext uri="{FF2B5EF4-FFF2-40B4-BE49-F238E27FC236}">
                  <a16:creationId xmlns:a16="http://schemas.microsoft.com/office/drawing/2014/main" id="{778CC95B-46B5-0BCD-FA3A-D0654B4C560B}"/>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rot="5400000">
              <a:off x="1207270" y="2788825"/>
              <a:ext cx="2559949" cy="1440000"/>
            </a:xfrm>
            <a:prstGeom prst="rect">
              <a:avLst/>
            </a:prstGeom>
            <a:ln w="12700">
              <a:solidFill>
                <a:schemeClr val="tx1"/>
              </a:solidFill>
            </a:ln>
          </p:spPr>
        </p:pic>
        <p:pic>
          <p:nvPicPr>
            <p:cNvPr id="7" name="Immagine 6" descr="Immagine che contiene aria aperta, roccia, persona, pianta&#10;&#10;Descrizione generata automaticamente">
              <a:extLst>
                <a:ext uri="{FF2B5EF4-FFF2-40B4-BE49-F238E27FC236}">
                  <a16:creationId xmlns:a16="http://schemas.microsoft.com/office/drawing/2014/main" id="{4E2F552C-77EF-4FC5-6F1D-B7C08C7BCB86}"/>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rot="5400000">
              <a:off x="2687673" y="2789133"/>
              <a:ext cx="2560565" cy="1440000"/>
            </a:xfrm>
            <a:prstGeom prst="rect">
              <a:avLst/>
            </a:prstGeom>
            <a:ln w="12700">
              <a:solidFill>
                <a:schemeClr val="tx1"/>
              </a:solidFill>
            </a:ln>
          </p:spPr>
        </p:pic>
        <p:pic>
          <p:nvPicPr>
            <p:cNvPr id="8" name="Immagine 7" descr="Immagine che contiene aria aperta, pianta, Insieme di organismi vegetali, Suffrutex&#10;&#10;Descrizione generata automaticamente">
              <a:extLst>
                <a:ext uri="{FF2B5EF4-FFF2-40B4-BE49-F238E27FC236}">
                  <a16:creationId xmlns:a16="http://schemas.microsoft.com/office/drawing/2014/main" id="{8DA55C7E-5C11-16A7-E72D-9550CF733A2F}"/>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flipH="1">
              <a:off x="284137" y="4818108"/>
              <a:ext cx="2176459" cy="1224000"/>
            </a:xfrm>
            <a:prstGeom prst="rect">
              <a:avLst/>
            </a:prstGeom>
            <a:ln w="12700">
              <a:solidFill>
                <a:schemeClr val="tx1"/>
              </a:solidFill>
            </a:ln>
          </p:spPr>
        </p:pic>
        <p:pic>
          <p:nvPicPr>
            <p:cNvPr id="9" name="Immagine 8" descr="Immagine che contiene aria aperta, roccia, borsa, accessorio&#10;&#10;Descrizione generata automaticamente">
              <a:extLst>
                <a:ext uri="{FF2B5EF4-FFF2-40B4-BE49-F238E27FC236}">
                  <a16:creationId xmlns:a16="http://schemas.microsoft.com/office/drawing/2014/main" id="{D8BE0639-9DEB-2D42-D91F-8C4BAFD87518}"/>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2511497" y="4818108"/>
              <a:ext cx="2176459" cy="1224000"/>
            </a:xfrm>
            <a:prstGeom prst="rect">
              <a:avLst/>
            </a:prstGeom>
            <a:ln w="12700">
              <a:solidFill>
                <a:schemeClr val="tx1"/>
              </a:solidFill>
            </a:ln>
          </p:spPr>
        </p:pic>
      </p:grpSp>
      <p:sp>
        <p:nvSpPr>
          <p:cNvPr id="13" name="CasellaDiTesto 12">
            <a:extLst>
              <a:ext uri="{FF2B5EF4-FFF2-40B4-BE49-F238E27FC236}">
                <a16:creationId xmlns:a16="http://schemas.microsoft.com/office/drawing/2014/main" id="{23F3FCE4-DD93-2822-2BE8-E5052E825667}"/>
              </a:ext>
            </a:extLst>
          </p:cNvPr>
          <p:cNvSpPr txBox="1"/>
          <p:nvPr/>
        </p:nvSpPr>
        <p:spPr>
          <a:xfrm>
            <a:off x="246661" y="143881"/>
            <a:ext cx="7664285" cy="415498"/>
          </a:xfrm>
          <a:prstGeom prst="rect">
            <a:avLst/>
          </a:prstGeom>
          <a:noFill/>
        </p:spPr>
        <p:txBody>
          <a:bodyPr wrap="square" rtlCol="0">
            <a:spAutoFit/>
          </a:bodyPr>
          <a:lstStyle/>
          <a:p>
            <a:r>
              <a:rPr lang="it-IT" sz="2100" b="1" dirty="0">
                <a:solidFill>
                  <a:srgbClr val="2A516E"/>
                </a:solidFill>
                <a:latin typeface="Candara" panose="020E0502030303020204" pitchFamily="34" charset="0"/>
              </a:rPr>
              <a:t>Wp3 - </a:t>
            </a:r>
            <a:r>
              <a:rPr lang="it-IT" dirty="0">
                <a:solidFill>
                  <a:srgbClr val="2A516E"/>
                </a:solidFill>
                <a:latin typeface="Candara" panose="020E0502030303020204" pitchFamily="34" charset="0"/>
              </a:rPr>
              <a:t>Mappatura delle </a:t>
            </a:r>
            <a:r>
              <a:rPr lang="it-IT" dirty="0" err="1">
                <a:solidFill>
                  <a:srgbClr val="2A516E"/>
                </a:solidFill>
                <a:latin typeface="Candara" panose="020E0502030303020204" pitchFamily="34" charset="0"/>
              </a:rPr>
              <a:t>IAPs</a:t>
            </a:r>
            <a:r>
              <a:rPr lang="it-IT" dirty="0">
                <a:solidFill>
                  <a:srgbClr val="2A516E"/>
                </a:solidFill>
                <a:latin typeface="Candara" panose="020E0502030303020204" pitchFamily="34" charset="0"/>
              </a:rPr>
              <a:t> a Capraia e redazione del Progetto Esecutivo</a:t>
            </a:r>
            <a:endParaRPr lang="en-US" dirty="0">
              <a:solidFill>
                <a:srgbClr val="2A516E"/>
              </a:solidFill>
              <a:latin typeface="Candara" panose="020E0502030303020204" pitchFamily="34" charset="0"/>
            </a:endParaRPr>
          </a:p>
        </p:txBody>
      </p:sp>
      <p:sp>
        <p:nvSpPr>
          <p:cNvPr id="17" name="CasellaDiTesto 16">
            <a:extLst>
              <a:ext uri="{FF2B5EF4-FFF2-40B4-BE49-F238E27FC236}">
                <a16:creationId xmlns:a16="http://schemas.microsoft.com/office/drawing/2014/main" id="{B1539497-B168-E518-6ADF-3FFB691BF8DE}"/>
              </a:ext>
            </a:extLst>
          </p:cNvPr>
          <p:cNvSpPr txBox="1"/>
          <p:nvPr/>
        </p:nvSpPr>
        <p:spPr>
          <a:xfrm>
            <a:off x="342900" y="724679"/>
            <a:ext cx="3921918" cy="600164"/>
          </a:xfrm>
          <a:prstGeom prst="rect">
            <a:avLst/>
          </a:prstGeom>
          <a:noFill/>
        </p:spPr>
        <p:txBody>
          <a:bodyPr wrap="square" rtlCol="0">
            <a:spAutoFit/>
          </a:bodyPr>
          <a:lstStyle/>
          <a:p>
            <a:r>
              <a:rPr lang="it-IT" sz="1650" dirty="0">
                <a:latin typeface="Candara" panose="020E0502030303020204" pitchFamily="34" charset="0"/>
              </a:rPr>
              <a:t>Prove di rimozione di </a:t>
            </a:r>
            <a:r>
              <a:rPr lang="it-IT" sz="1650" i="1" dirty="0" err="1">
                <a:latin typeface="Candara" panose="020E0502030303020204" pitchFamily="34" charset="0"/>
              </a:rPr>
              <a:t>Opuntia</a:t>
            </a:r>
            <a:r>
              <a:rPr lang="it-IT" sz="1650" dirty="0">
                <a:latin typeface="Candara" panose="020E0502030303020204" pitchFamily="34" charset="0"/>
              </a:rPr>
              <a:t> per individuare la tecnica migliore</a:t>
            </a:r>
          </a:p>
        </p:txBody>
      </p:sp>
      <p:sp>
        <p:nvSpPr>
          <p:cNvPr id="20" name="CasellaDiTesto 19">
            <a:extLst>
              <a:ext uri="{FF2B5EF4-FFF2-40B4-BE49-F238E27FC236}">
                <a16:creationId xmlns:a16="http://schemas.microsoft.com/office/drawing/2014/main" id="{5FFD82EE-90A2-7591-2148-9F7E18344785}"/>
              </a:ext>
            </a:extLst>
          </p:cNvPr>
          <p:cNvSpPr txBox="1"/>
          <p:nvPr/>
        </p:nvSpPr>
        <p:spPr>
          <a:xfrm>
            <a:off x="342900" y="1632642"/>
            <a:ext cx="3201749" cy="1338828"/>
          </a:xfrm>
          <a:prstGeom prst="rect">
            <a:avLst/>
          </a:prstGeom>
          <a:noFill/>
        </p:spPr>
        <p:txBody>
          <a:bodyPr wrap="square" rtlCol="0">
            <a:spAutoFit/>
          </a:bodyPr>
          <a:lstStyle/>
          <a:p>
            <a:pPr marL="257175" indent="-257175">
              <a:buFont typeface="+mj-lt"/>
              <a:buAutoNum type="arabicParenR"/>
            </a:pPr>
            <a:r>
              <a:rPr lang="it-IT" sz="1350" dirty="0">
                <a:latin typeface="Candara" panose="020E0502030303020204" pitchFamily="34" charset="0"/>
              </a:rPr>
              <a:t>Tecnica </a:t>
            </a:r>
            <a:r>
              <a:rPr lang="it-IT" sz="1350" b="1" dirty="0">
                <a:latin typeface="Candara" panose="020E0502030303020204" pitchFamily="34" charset="0"/>
              </a:rPr>
              <a:t>manuale</a:t>
            </a:r>
            <a:r>
              <a:rPr lang="it-IT" sz="1350" dirty="0">
                <a:latin typeface="Candara" panose="020E0502030303020204" pitchFamily="34" charset="0"/>
              </a:rPr>
              <a:t> per la rimozione di </a:t>
            </a:r>
            <a:r>
              <a:rPr lang="it-IT" sz="1350" i="1" dirty="0" err="1">
                <a:latin typeface="Candara" panose="020E0502030303020204" pitchFamily="34" charset="0"/>
              </a:rPr>
              <a:t>Opuntia</a:t>
            </a:r>
            <a:r>
              <a:rPr lang="it-IT" sz="1350" dirty="0">
                <a:latin typeface="Candara" panose="020E0502030303020204" pitchFamily="34" charset="0"/>
              </a:rPr>
              <a:t> utilizzando un seghetto e pennato. Abbiamo raccolto i residui vegetali all'interno di un </a:t>
            </a:r>
            <a:r>
              <a:rPr lang="it-IT" sz="1350" b="1" dirty="0">
                <a:latin typeface="Candara" panose="020E0502030303020204" pitchFamily="34" charset="0"/>
              </a:rPr>
              <a:t>telo</a:t>
            </a:r>
            <a:r>
              <a:rPr lang="it-IT" sz="1350" dirty="0">
                <a:latin typeface="Candara" panose="020E0502030303020204" pitchFamily="34" charset="0"/>
              </a:rPr>
              <a:t> oscurante anti-erbacce per la </a:t>
            </a:r>
            <a:r>
              <a:rPr lang="it-IT" sz="1350" b="1" dirty="0">
                <a:latin typeface="Candara" panose="020E0502030303020204" pitchFamily="34" charset="0"/>
              </a:rPr>
              <a:t>pacciamatura</a:t>
            </a:r>
          </a:p>
        </p:txBody>
      </p:sp>
      <p:sp>
        <p:nvSpPr>
          <p:cNvPr id="5" name="CasellaDiTesto 4">
            <a:extLst>
              <a:ext uri="{FF2B5EF4-FFF2-40B4-BE49-F238E27FC236}">
                <a16:creationId xmlns:a16="http://schemas.microsoft.com/office/drawing/2014/main" id="{0A5DAA92-8060-4CCB-8B95-B259DB9421B8}"/>
              </a:ext>
            </a:extLst>
          </p:cNvPr>
          <p:cNvSpPr txBox="1"/>
          <p:nvPr/>
        </p:nvSpPr>
        <p:spPr>
          <a:xfrm>
            <a:off x="514350" y="3036094"/>
            <a:ext cx="2858849" cy="1531188"/>
          </a:xfrm>
          <a:prstGeom prst="rect">
            <a:avLst/>
          </a:prstGeom>
          <a:noFill/>
        </p:spPr>
        <p:txBody>
          <a:bodyPr wrap="square" rtlCol="0">
            <a:spAutoFit/>
          </a:bodyPr>
          <a:lstStyle/>
          <a:p>
            <a:pPr marL="214313" indent="-214313">
              <a:spcAft>
                <a:spcPts val="450"/>
              </a:spcAft>
              <a:buFontTx/>
              <a:buChar char="-"/>
            </a:pPr>
            <a:r>
              <a:rPr lang="it-IT" sz="1350" dirty="0">
                <a:latin typeface="Candara" panose="020E0502030303020204" pitchFamily="34" charset="0"/>
              </a:rPr>
              <a:t>tecnica selettiva e pulita</a:t>
            </a:r>
          </a:p>
          <a:p>
            <a:pPr marL="214313" indent="-214313">
              <a:spcAft>
                <a:spcPts val="450"/>
              </a:spcAft>
              <a:buFontTx/>
              <a:buChar char="-"/>
            </a:pPr>
            <a:r>
              <a:rPr lang="it-IT" sz="1350" dirty="0">
                <a:latin typeface="Candara" panose="020E0502030303020204" pitchFamily="34" charset="0"/>
              </a:rPr>
              <a:t>pacciamatura non molto efficacie anche dopo 6 mesi</a:t>
            </a:r>
          </a:p>
          <a:p>
            <a:pPr marL="214313" indent="-214313">
              <a:spcAft>
                <a:spcPts val="450"/>
              </a:spcAft>
              <a:buFontTx/>
              <a:buChar char="-"/>
            </a:pPr>
            <a:r>
              <a:rPr lang="it-IT" sz="1350" dirty="0">
                <a:latin typeface="Candara" panose="020E0502030303020204" pitchFamily="34" charset="0"/>
              </a:rPr>
              <a:t>tempo di manodopera maggiore</a:t>
            </a:r>
          </a:p>
          <a:p>
            <a:pPr marL="214313" indent="-214313">
              <a:spcAft>
                <a:spcPts val="450"/>
              </a:spcAft>
              <a:buFontTx/>
              <a:buChar char="-"/>
            </a:pPr>
            <a:r>
              <a:rPr lang="it-IT" sz="1350" dirty="0">
                <a:latin typeface="Candara" panose="020E0502030303020204" pitchFamily="34" charset="0"/>
              </a:rPr>
              <a:t>maggiore contatto con la pianta (DPI)</a:t>
            </a:r>
          </a:p>
        </p:txBody>
      </p:sp>
      <p:pic>
        <p:nvPicPr>
          <p:cNvPr id="2" name="Immagine 1">
            <a:extLst>
              <a:ext uri="{FF2B5EF4-FFF2-40B4-BE49-F238E27FC236}">
                <a16:creationId xmlns:a16="http://schemas.microsoft.com/office/drawing/2014/main" id="{C618FBFC-217F-A684-8922-F606F902A8D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85516" y="4583519"/>
            <a:ext cx="625518" cy="464482"/>
          </a:xfrm>
          <a:prstGeom prst="rect">
            <a:avLst/>
          </a:prstGeom>
        </p:spPr>
      </p:pic>
    </p:spTree>
    <p:extLst>
      <p:ext uri="{BB962C8B-B14F-4D97-AF65-F5344CB8AC3E}">
        <p14:creationId xmlns:p14="http://schemas.microsoft.com/office/powerpoint/2010/main" val="3676268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967545-BB65-C546-47C2-3501EA7F6175}"/>
            </a:ext>
          </a:extLst>
        </p:cNvPr>
        <p:cNvGrpSpPr/>
        <p:nvPr/>
      </p:nvGrpSpPr>
      <p:grpSpPr>
        <a:xfrm>
          <a:off x="0" y="0"/>
          <a:ext cx="0" cy="0"/>
          <a:chOff x="0" y="0"/>
          <a:chExt cx="0" cy="0"/>
        </a:xfrm>
      </p:grpSpPr>
      <p:sp>
        <p:nvSpPr>
          <p:cNvPr id="19" name="Segnaposto numero diapositiva 18">
            <a:extLst>
              <a:ext uri="{FF2B5EF4-FFF2-40B4-BE49-F238E27FC236}">
                <a16:creationId xmlns:a16="http://schemas.microsoft.com/office/drawing/2014/main" id="{AF6F897C-D206-F285-7955-E4B5AFC9B792}"/>
              </a:ext>
            </a:extLst>
          </p:cNvPr>
          <p:cNvSpPr>
            <a:spLocks noGrp="1"/>
          </p:cNvSpPr>
          <p:nvPr>
            <p:ph type="sldNum" sz="quarter" idx="12"/>
          </p:nvPr>
        </p:nvSpPr>
        <p:spPr/>
        <p:txBody>
          <a:bodyPr/>
          <a:lstStyle/>
          <a:p>
            <a:fld id="{60C2F52E-B947-4540-81CB-387B1CE3EEAC}" type="slidenum">
              <a:rPr lang="it-IT" smtClean="0"/>
              <a:t>11</a:t>
            </a:fld>
            <a:endParaRPr lang="it-IT"/>
          </a:p>
        </p:txBody>
      </p:sp>
      <p:pic>
        <p:nvPicPr>
          <p:cNvPr id="14" name="Immagine 13">
            <a:extLst>
              <a:ext uri="{FF2B5EF4-FFF2-40B4-BE49-F238E27FC236}">
                <a16:creationId xmlns:a16="http://schemas.microsoft.com/office/drawing/2014/main" id="{41BF8F7A-AC2E-2E7F-D5BA-E6FA857459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9737" y="3848033"/>
            <a:ext cx="1027063" cy="762651"/>
          </a:xfrm>
          <a:prstGeom prst="rect">
            <a:avLst/>
          </a:prstGeom>
        </p:spPr>
      </p:pic>
      <p:pic>
        <p:nvPicPr>
          <p:cNvPr id="4" name="Immagine 3">
            <a:extLst>
              <a:ext uri="{FF2B5EF4-FFF2-40B4-BE49-F238E27FC236}">
                <a16:creationId xmlns:a16="http://schemas.microsoft.com/office/drawing/2014/main" id="{8B48E54B-4A10-1559-33A2-5D822957D2DA}"/>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bwMode="auto">
          <a:xfrm>
            <a:off x="919599" y="707188"/>
            <a:ext cx="2166502" cy="1874186"/>
          </a:xfrm>
          <a:prstGeom prst="rect">
            <a:avLst/>
          </a:prstGeom>
          <a:noFill/>
          <a:ln w="28575">
            <a:solidFill>
              <a:srgbClr val="0070C0"/>
            </a:solidFill>
          </a:ln>
          <a:extLst>
            <a:ext uri="{53640926-AAD7-44D8-BBD7-CCE9431645EC}">
              <a14:shadowObscured xmlns:a14="http://schemas.microsoft.com/office/drawing/2010/main"/>
            </a:ext>
          </a:extLst>
        </p:spPr>
      </p:pic>
      <p:pic>
        <p:nvPicPr>
          <p:cNvPr id="5" name="Immagine 4">
            <a:extLst>
              <a:ext uri="{FF2B5EF4-FFF2-40B4-BE49-F238E27FC236}">
                <a16:creationId xmlns:a16="http://schemas.microsoft.com/office/drawing/2014/main" id="{1EA953F2-4AAD-90EA-7F81-987E49AAD87F}"/>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bwMode="auto">
          <a:xfrm>
            <a:off x="3422772" y="716811"/>
            <a:ext cx="3078041" cy="1854939"/>
          </a:xfrm>
          <a:prstGeom prst="rect">
            <a:avLst/>
          </a:prstGeom>
          <a:noFill/>
          <a:ln w="28575">
            <a:solidFill>
              <a:srgbClr val="0070C0"/>
            </a:solidFill>
          </a:ln>
          <a:extLst>
            <a:ext uri="{53640926-AAD7-44D8-BBD7-CCE9431645EC}">
              <a14:shadowObscured xmlns:a14="http://schemas.microsoft.com/office/drawing/2010/main"/>
            </a:ext>
          </a:extLst>
        </p:spPr>
      </p:pic>
      <p:pic>
        <p:nvPicPr>
          <p:cNvPr id="8" name="Immagine 7">
            <a:extLst>
              <a:ext uri="{FF2B5EF4-FFF2-40B4-BE49-F238E27FC236}">
                <a16:creationId xmlns:a16="http://schemas.microsoft.com/office/drawing/2014/main" id="{DCF9C247-5C0A-2BDE-59BB-860447913E36}"/>
              </a:ext>
            </a:extLst>
          </p:cNvPr>
          <p:cNvPicPr>
            <a:picLocks noChangeAspect="1"/>
          </p:cNvPicPr>
          <p:nvPr/>
        </p:nvPicPr>
        <p:blipFill>
          <a:blip r:embed="rId6"/>
          <a:stretch>
            <a:fillRect/>
          </a:stretch>
        </p:blipFill>
        <p:spPr>
          <a:xfrm>
            <a:off x="3187420" y="2780154"/>
            <a:ext cx="4340053" cy="2115794"/>
          </a:xfrm>
          <a:prstGeom prst="rect">
            <a:avLst/>
          </a:prstGeom>
          <a:ln w="28575">
            <a:solidFill>
              <a:srgbClr val="0070C0"/>
            </a:solidFill>
          </a:ln>
        </p:spPr>
      </p:pic>
      <p:sp>
        <p:nvSpPr>
          <p:cNvPr id="9" name="CasellaDiTesto 8">
            <a:extLst>
              <a:ext uri="{FF2B5EF4-FFF2-40B4-BE49-F238E27FC236}">
                <a16:creationId xmlns:a16="http://schemas.microsoft.com/office/drawing/2014/main" id="{4F27DE4F-D487-AE1C-EF65-92B5690CD77D}"/>
              </a:ext>
            </a:extLst>
          </p:cNvPr>
          <p:cNvSpPr txBox="1"/>
          <p:nvPr/>
        </p:nvSpPr>
        <p:spPr>
          <a:xfrm>
            <a:off x="919598" y="3284052"/>
            <a:ext cx="2166502" cy="1131079"/>
          </a:xfrm>
          <a:prstGeom prst="rect">
            <a:avLst/>
          </a:prstGeom>
          <a:noFill/>
        </p:spPr>
        <p:txBody>
          <a:bodyPr wrap="square" rtlCol="0">
            <a:spAutoFit/>
          </a:bodyPr>
          <a:lstStyle/>
          <a:p>
            <a:r>
              <a:rPr lang="it-IT" sz="1350" dirty="0">
                <a:latin typeface="Candara" panose="020E0502030303020204" pitchFamily="34" charset="0"/>
              </a:rPr>
              <a:t>Area di </a:t>
            </a:r>
            <a:r>
              <a:rPr lang="it-IT" sz="1350" b="1" dirty="0">
                <a:latin typeface="Candara" panose="020E0502030303020204" pitchFamily="34" charset="0"/>
              </a:rPr>
              <a:t>rimozione manuale </a:t>
            </a:r>
            <a:r>
              <a:rPr lang="it-IT" sz="1350" dirty="0">
                <a:latin typeface="Candara" panose="020E0502030303020204" pitchFamily="34" charset="0"/>
              </a:rPr>
              <a:t>di </a:t>
            </a:r>
            <a:r>
              <a:rPr lang="it-IT" sz="1350" i="1" dirty="0" err="1">
                <a:latin typeface="Candara" panose="020E0502030303020204" pitchFamily="34" charset="0"/>
              </a:rPr>
              <a:t>Opuntia</a:t>
            </a:r>
            <a:r>
              <a:rPr lang="it-IT" sz="1350" i="1" dirty="0">
                <a:latin typeface="Candara" panose="020E0502030303020204" pitchFamily="34" charset="0"/>
              </a:rPr>
              <a:t> </a:t>
            </a:r>
            <a:r>
              <a:rPr lang="it-IT" sz="1350" i="1" dirty="0" err="1">
                <a:latin typeface="Candara" panose="020E0502030303020204" pitchFamily="34" charset="0"/>
              </a:rPr>
              <a:t>stricta</a:t>
            </a:r>
            <a:r>
              <a:rPr lang="it-IT" sz="1350" dirty="0">
                <a:latin typeface="Candara" panose="020E0502030303020204" pitchFamily="34" charset="0"/>
              </a:rPr>
              <a:t> </a:t>
            </a:r>
            <a:r>
              <a:rPr lang="it-IT" sz="1350" b="1" dirty="0">
                <a:latin typeface="Candara" panose="020E0502030303020204" pitchFamily="34" charset="0"/>
              </a:rPr>
              <a:t>dopo 6 mesi</a:t>
            </a:r>
            <a:r>
              <a:rPr lang="it-IT" sz="1350" dirty="0">
                <a:latin typeface="Candara" panose="020E0502030303020204" pitchFamily="34" charset="0"/>
              </a:rPr>
              <a:t> dall’intervento con ricrescita di alcuni nuovi esemplari</a:t>
            </a:r>
          </a:p>
        </p:txBody>
      </p:sp>
      <p:sp>
        <p:nvSpPr>
          <p:cNvPr id="10" name="CasellaDiTesto 9">
            <a:extLst>
              <a:ext uri="{FF2B5EF4-FFF2-40B4-BE49-F238E27FC236}">
                <a16:creationId xmlns:a16="http://schemas.microsoft.com/office/drawing/2014/main" id="{EA13C8E8-D4BF-5CEC-4905-6EABFBC5C5D8}"/>
              </a:ext>
            </a:extLst>
          </p:cNvPr>
          <p:cNvSpPr txBox="1"/>
          <p:nvPr/>
        </p:nvSpPr>
        <p:spPr>
          <a:xfrm>
            <a:off x="98233" y="247552"/>
            <a:ext cx="8947535" cy="300082"/>
          </a:xfrm>
          <a:prstGeom prst="rect">
            <a:avLst/>
          </a:prstGeom>
          <a:noFill/>
        </p:spPr>
        <p:txBody>
          <a:bodyPr wrap="square" rtlCol="0">
            <a:spAutoFit/>
          </a:bodyPr>
          <a:lstStyle/>
          <a:p>
            <a:pPr algn="ctr"/>
            <a:r>
              <a:rPr lang="it-IT" sz="1350" dirty="0">
                <a:latin typeface="Candara" panose="020E0502030303020204" pitchFamily="34" charset="0"/>
              </a:rPr>
              <a:t>Disseccamento dei cladodi accumulati sotto la copertura dei </a:t>
            </a:r>
            <a:r>
              <a:rPr lang="it-IT" sz="1350" b="1" dirty="0">
                <a:latin typeface="Candara" panose="020E0502030303020204" pitchFamily="34" charset="0"/>
              </a:rPr>
              <a:t>teli anti-alga</a:t>
            </a:r>
            <a:r>
              <a:rPr lang="it-IT" sz="1350" dirty="0">
                <a:latin typeface="Candara" panose="020E0502030303020204" pitchFamily="34" charset="0"/>
              </a:rPr>
              <a:t>: a distanza di </a:t>
            </a:r>
            <a:r>
              <a:rPr lang="it-IT" sz="1350" b="1" dirty="0">
                <a:latin typeface="Candara" panose="020E0502030303020204" pitchFamily="34" charset="0"/>
              </a:rPr>
              <a:t>2 (</a:t>
            </a:r>
            <a:r>
              <a:rPr lang="it-IT" sz="1350" b="1" dirty="0" err="1">
                <a:latin typeface="Candara" panose="020E0502030303020204" pitchFamily="34" charset="0"/>
              </a:rPr>
              <a:t>sx</a:t>
            </a:r>
            <a:r>
              <a:rPr lang="it-IT" sz="1350" b="1" dirty="0">
                <a:latin typeface="Candara" panose="020E0502030303020204" pitchFamily="34" charset="0"/>
              </a:rPr>
              <a:t>), 4 (centro) e 6 mesi (dx)</a:t>
            </a:r>
            <a:endParaRPr lang="it-IT" sz="1050" b="1" dirty="0">
              <a:latin typeface="Candara" panose="020E0502030303020204" pitchFamily="34" charset="0"/>
            </a:endParaRPr>
          </a:p>
        </p:txBody>
      </p:sp>
      <p:pic>
        <p:nvPicPr>
          <p:cNvPr id="13" name="Immagine 12">
            <a:extLst>
              <a:ext uri="{FF2B5EF4-FFF2-40B4-BE49-F238E27FC236}">
                <a16:creationId xmlns:a16="http://schemas.microsoft.com/office/drawing/2014/main" id="{5EB699BE-3A0E-4D47-B2B9-6803423DCA76}"/>
              </a:ext>
            </a:extLst>
          </p:cNvPr>
          <p:cNvPicPr/>
          <p:nvPr/>
        </p:nvPicPr>
        <p:blipFill rotWithShape="1">
          <a:blip r:embed="rId7" cstate="print">
            <a:extLst>
              <a:ext uri="{28A0092B-C50C-407E-A947-70E740481C1C}">
                <a14:useLocalDpi xmlns:a14="http://schemas.microsoft.com/office/drawing/2010/main"/>
              </a:ext>
            </a:extLst>
          </a:blip>
          <a:srcRect/>
          <a:stretch/>
        </p:blipFill>
        <p:spPr bwMode="auto">
          <a:xfrm rot="5400000">
            <a:off x="6454813" y="1089859"/>
            <a:ext cx="1864563" cy="1099223"/>
          </a:xfrm>
          <a:prstGeom prst="rect">
            <a:avLst/>
          </a:prstGeom>
          <a:noFill/>
          <a:ln w="28575">
            <a:solidFill>
              <a:srgbClr val="0070C0"/>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36535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DD55B-88D6-2439-5CAF-62A1375E621F}"/>
            </a:ext>
          </a:extLst>
        </p:cNvPr>
        <p:cNvGrpSpPr/>
        <p:nvPr/>
      </p:nvGrpSpPr>
      <p:grpSpPr>
        <a:xfrm>
          <a:off x="0" y="0"/>
          <a:ext cx="0" cy="0"/>
          <a:chOff x="0" y="0"/>
          <a:chExt cx="0" cy="0"/>
        </a:xfrm>
      </p:grpSpPr>
      <p:sp>
        <p:nvSpPr>
          <p:cNvPr id="13" name="CasellaDiTesto 12">
            <a:extLst>
              <a:ext uri="{FF2B5EF4-FFF2-40B4-BE49-F238E27FC236}">
                <a16:creationId xmlns:a16="http://schemas.microsoft.com/office/drawing/2014/main" id="{23F3FCE4-DD93-2822-2BE8-E5052E825667}"/>
              </a:ext>
            </a:extLst>
          </p:cNvPr>
          <p:cNvSpPr txBox="1"/>
          <p:nvPr/>
        </p:nvSpPr>
        <p:spPr>
          <a:xfrm>
            <a:off x="139505" y="143881"/>
            <a:ext cx="7664285" cy="415498"/>
          </a:xfrm>
          <a:prstGeom prst="rect">
            <a:avLst/>
          </a:prstGeom>
          <a:noFill/>
        </p:spPr>
        <p:txBody>
          <a:bodyPr wrap="square" rtlCol="0">
            <a:spAutoFit/>
          </a:bodyPr>
          <a:lstStyle/>
          <a:p>
            <a:r>
              <a:rPr lang="it-IT" sz="2100" b="1" dirty="0">
                <a:solidFill>
                  <a:srgbClr val="2A516E"/>
                </a:solidFill>
                <a:latin typeface="Candara" panose="020E0502030303020204" pitchFamily="34" charset="0"/>
              </a:rPr>
              <a:t>Wp3 - </a:t>
            </a:r>
            <a:r>
              <a:rPr lang="it-IT" dirty="0">
                <a:solidFill>
                  <a:srgbClr val="2A516E"/>
                </a:solidFill>
                <a:latin typeface="Candara" panose="020E0502030303020204" pitchFamily="34" charset="0"/>
              </a:rPr>
              <a:t>Mappatura delle </a:t>
            </a:r>
            <a:r>
              <a:rPr lang="it-IT" dirty="0" err="1">
                <a:solidFill>
                  <a:srgbClr val="2A516E"/>
                </a:solidFill>
                <a:latin typeface="Candara" panose="020E0502030303020204" pitchFamily="34" charset="0"/>
              </a:rPr>
              <a:t>IAPs</a:t>
            </a:r>
            <a:r>
              <a:rPr lang="it-IT" dirty="0">
                <a:solidFill>
                  <a:srgbClr val="2A516E"/>
                </a:solidFill>
                <a:latin typeface="Candara" panose="020E0502030303020204" pitchFamily="34" charset="0"/>
              </a:rPr>
              <a:t> a Capraia e redazione del Progetto Esecutivo</a:t>
            </a:r>
            <a:endParaRPr lang="en-US" dirty="0">
              <a:solidFill>
                <a:srgbClr val="2A516E"/>
              </a:solidFill>
              <a:latin typeface="Candara" panose="020E0502030303020204" pitchFamily="34" charset="0"/>
            </a:endParaRPr>
          </a:p>
        </p:txBody>
      </p:sp>
      <p:sp>
        <p:nvSpPr>
          <p:cNvPr id="17" name="CasellaDiTesto 16">
            <a:extLst>
              <a:ext uri="{FF2B5EF4-FFF2-40B4-BE49-F238E27FC236}">
                <a16:creationId xmlns:a16="http://schemas.microsoft.com/office/drawing/2014/main" id="{B1539497-B168-E518-6ADF-3FFB691BF8DE}"/>
              </a:ext>
            </a:extLst>
          </p:cNvPr>
          <p:cNvSpPr txBox="1"/>
          <p:nvPr/>
        </p:nvSpPr>
        <p:spPr>
          <a:xfrm>
            <a:off x="342900" y="724679"/>
            <a:ext cx="3921918" cy="600164"/>
          </a:xfrm>
          <a:prstGeom prst="rect">
            <a:avLst/>
          </a:prstGeom>
          <a:noFill/>
        </p:spPr>
        <p:txBody>
          <a:bodyPr wrap="square" rtlCol="0">
            <a:spAutoFit/>
          </a:bodyPr>
          <a:lstStyle/>
          <a:p>
            <a:r>
              <a:rPr lang="it-IT" sz="1650" dirty="0">
                <a:latin typeface="Candara" panose="020E0502030303020204" pitchFamily="34" charset="0"/>
              </a:rPr>
              <a:t>Prove di rimozione di </a:t>
            </a:r>
            <a:r>
              <a:rPr lang="it-IT" sz="1650" i="1" dirty="0" err="1">
                <a:latin typeface="Candara" panose="020E0502030303020204" pitchFamily="34" charset="0"/>
              </a:rPr>
              <a:t>Opuntia</a:t>
            </a:r>
            <a:r>
              <a:rPr lang="it-IT" sz="1650" dirty="0">
                <a:latin typeface="Candara" panose="020E0502030303020204" pitchFamily="34" charset="0"/>
              </a:rPr>
              <a:t> per individuare la tecnica migliore</a:t>
            </a:r>
          </a:p>
        </p:txBody>
      </p:sp>
      <p:sp>
        <p:nvSpPr>
          <p:cNvPr id="20" name="CasellaDiTesto 19">
            <a:extLst>
              <a:ext uri="{FF2B5EF4-FFF2-40B4-BE49-F238E27FC236}">
                <a16:creationId xmlns:a16="http://schemas.microsoft.com/office/drawing/2014/main" id="{5FFD82EE-90A2-7591-2148-9F7E18344785}"/>
              </a:ext>
            </a:extLst>
          </p:cNvPr>
          <p:cNvSpPr txBox="1"/>
          <p:nvPr/>
        </p:nvSpPr>
        <p:spPr>
          <a:xfrm>
            <a:off x="57150" y="1632642"/>
            <a:ext cx="2858849" cy="1131079"/>
          </a:xfrm>
          <a:prstGeom prst="rect">
            <a:avLst/>
          </a:prstGeom>
          <a:noFill/>
        </p:spPr>
        <p:txBody>
          <a:bodyPr wrap="square" rtlCol="0">
            <a:spAutoFit/>
          </a:bodyPr>
          <a:lstStyle/>
          <a:p>
            <a:pPr marL="257175" indent="-257175">
              <a:buFont typeface="+mj-lt"/>
              <a:buAutoNum type="arabicParenR" startAt="2"/>
            </a:pPr>
            <a:r>
              <a:rPr lang="it-IT" sz="1350" dirty="0">
                <a:latin typeface="Candara" panose="020E0502030303020204" pitchFamily="34" charset="0"/>
              </a:rPr>
              <a:t>Tecnica integrata per la rimozione di </a:t>
            </a:r>
            <a:r>
              <a:rPr lang="it-IT" sz="1350" i="1" dirty="0" err="1">
                <a:latin typeface="Candara" panose="020E0502030303020204" pitchFamily="34" charset="0"/>
              </a:rPr>
              <a:t>Opuntia</a:t>
            </a:r>
            <a:r>
              <a:rPr lang="it-IT" sz="1350" dirty="0">
                <a:latin typeface="Candara" panose="020E0502030303020204" pitchFamily="34" charset="0"/>
              </a:rPr>
              <a:t> con </a:t>
            </a:r>
            <a:r>
              <a:rPr lang="it-IT" sz="1350" b="1" dirty="0">
                <a:latin typeface="Candara" panose="020E0502030303020204" pitchFamily="34" charset="0"/>
              </a:rPr>
              <a:t>decespugliatore</a:t>
            </a:r>
            <a:r>
              <a:rPr lang="it-IT" sz="1350" dirty="0">
                <a:latin typeface="Candara" panose="020E0502030303020204" pitchFamily="34" charset="0"/>
              </a:rPr>
              <a:t> e rastrello utilizzato per accumulare i residui vegetali al centro dell’area</a:t>
            </a:r>
          </a:p>
        </p:txBody>
      </p:sp>
      <p:sp>
        <p:nvSpPr>
          <p:cNvPr id="5" name="CasellaDiTesto 4">
            <a:extLst>
              <a:ext uri="{FF2B5EF4-FFF2-40B4-BE49-F238E27FC236}">
                <a16:creationId xmlns:a16="http://schemas.microsoft.com/office/drawing/2014/main" id="{0A5DAA92-8060-4CCB-8B95-B259DB9421B8}"/>
              </a:ext>
            </a:extLst>
          </p:cNvPr>
          <p:cNvSpPr txBox="1"/>
          <p:nvPr/>
        </p:nvSpPr>
        <p:spPr>
          <a:xfrm>
            <a:off x="214312" y="2864789"/>
            <a:ext cx="2858849" cy="1595309"/>
          </a:xfrm>
          <a:prstGeom prst="rect">
            <a:avLst/>
          </a:prstGeom>
          <a:noFill/>
        </p:spPr>
        <p:txBody>
          <a:bodyPr wrap="square" rtlCol="0">
            <a:spAutoFit/>
          </a:bodyPr>
          <a:lstStyle/>
          <a:p>
            <a:pPr marL="214313" indent="-214313">
              <a:spcAft>
                <a:spcPts val="450"/>
              </a:spcAft>
              <a:buFontTx/>
              <a:buChar char="-"/>
            </a:pPr>
            <a:r>
              <a:rPr lang="it-IT" sz="1350" dirty="0">
                <a:latin typeface="Candara" panose="020E0502030303020204" pitchFamily="34" charset="0"/>
              </a:rPr>
              <a:t>tecnica meno pulita</a:t>
            </a:r>
          </a:p>
          <a:p>
            <a:pPr marL="214313" indent="-214313">
              <a:spcAft>
                <a:spcPts val="450"/>
              </a:spcAft>
              <a:buFontTx/>
              <a:buChar char="-"/>
            </a:pPr>
            <a:r>
              <a:rPr lang="it-IT" sz="1350" dirty="0">
                <a:latin typeface="Candara" panose="020E0502030303020204" pitchFamily="34" charset="0"/>
              </a:rPr>
              <a:t>pacciamatura non necessaria</a:t>
            </a:r>
          </a:p>
          <a:p>
            <a:pPr marL="214313" indent="-214313">
              <a:spcAft>
                <a:spcPts val="450"/>
              </a:spcAft>
              <a:buFontTx/>
              <a:buChar char="-"/>
            </a:pPr>
            <a:r>
              <a:rPr lang="it-IT" sz="1350" dirty="0">
                <a:latin typeface="Candara" panose="020E0502030303020204" pitchFamily="34" charset="0"/>
              </a:rPr>
              <a:t>tempo di manodopera minore</a:t>
            </a:r>
          </a:p>
          <a:p>
            <a:pPr marL="214313" indent="-214313">
              <a:spcAft>
                <a:spcPts val="450"/>
              </a:spcAft>
              <a:buFontTx/>
              <a:buChar char="-"/>
            </a:pPr>
            <a:r>
              <a:rPr lang="it-IT" sz="1350" dirty="0">
                <a:latin typeface="Candara" panose="020E0502030303020204" pitchFamily="34" charset="0"/>
              </a:rPr>
              <a:t>minore contatto con la pianta (DPI)</a:t>
            </a:r>
          </a:p>
          <a:p>
            <a:pPr marL="214313" indent="-214313">
              <a:spcAft>
                <a:spcPts val="450"/>
              </a:spcAft>
              <a:buFontTx/>
              <a:buChar char="-"/>
            </a:pPr>
            <a:r>
              <a:rPr lang="it-IT" sz="1350" dirty="0">
                <a:latin typeface="Candara" panose="020E0502030303020204" pitchFamily="34" charset="0"/>
              </a:rPr>
              <a:t>costi di carburante</a:t>
            </a:r>
          </a:p>
        </p:txBody>
      </p:sp>
      <p:pic>
        <p:nvPicPr>
          <p:cNvPr id="12" name="Immagine 11" descr="Immagine che contiene aria aperta, persona, albero, vestiti&#10;&#10;Descrizione generata automaticamente">
            <a:extLst>
              <a:ext uri="{FF2B5EF4-FFF2-40B4-BE49-F238E27FC236}">
                <a16:creationId xmlns:a16="http://schemas.microsoft.com/office/drawing/2014/main" id="{3E77B578-AD87-4C46-9794-DB38D1C6B35B}"/>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5400000">
            <a:off x="2165321" y="2293707"/>
            <a:ext cx="3607650" cy="2029100"/>
          </a:xfrm>
          <a:prstGeom prst="rect">
            <a:avLst/>
          </a:prstGeom>
          <a:ln w="12700">
            <a:solidFill>
              <a:schemeClr val="tx1"/>
            </a:solidFill>
          </a:ln>
        </p:spPr>
      </p:pic>
      <p:pic>
        <p:nvPicPr>
          <p:cNvPr id="14" name="Immagine 13" descr="Immagine che contiene aria aperta, pianta, motosega, strumento&#10;&#10;Descrizione generata automaticamente">
            <a:extLst>
              <a:ext uri="{FF2B5EF4-FFF2-40B4-BE49-F238E27FC236}">
                <a16:creationId xmlns:a16="http://schemas.microsoft.com/office/drawing/2014/main" id="{EA96C258-24DA-4BD5-848E-24AA2DE25510}"/>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rot="5400000">
            <a:off x="4234264" y="2293983"/>
            <a:ext cx="3608170" cy="2029067"/>
          </a:xfrm>
          <a:prstGeom prst="rect">
            <a:avLst/>
          </a:prstGeom>
          <a:ln w="12700">
            <a:solidFill>
              <a:schemeClr val="tx1"/>
            </a:solidFill>
          </a:ln>
        </p:spPr>
      </p:pic>
      <p:pic>
        <p:nvPicPr>
          <p:cNvPr id="15" name="Immagine 14" descr="Immagine che contiene aria aperta, albero, pianta, montagna&#10;&#10;Descrizione generata automaticamente">
            <a:extLst>
              <a:ext uri="{FF2B5EF4-FFF2-40B4-BE49-F238E27FC236}">
                <a16:creationId xmlns:a16="http://schemas.microsoft.com/office/drawing/2014/main" id="{C154D364-1CF3-4AEC-9254-BFBA7EAD56A4}"/>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rot="5400000">
            <a:off x="6297133" y="2293656"/>
            <a:ext cx="3607517" cy="2029067"/>
          </a:xfrm>
          <a:prstGeom prst="rect">
            <a:avLst/>
          </a:prstGeom>
          <a:ln w="12700">
            <a:solidFill>
              <a:schemeClr val="tx1"/>
            </a:solidFill>
          </a:ln>
        </p:spPr>
      </p:pic>
      <p:pic>
        <p:nvPicPr>
          <p:cNvPr id="18" name="Immagine 17" descr="Immagine che contiene aria aperta, persona, vestiti, erba&#10;&#10;Il contenuto generato dall'IA potrebbe non essere corretto.">
            <a:extLst>
              <a:ext uri="{FF2B5EF4-FFF2-40B4-BE49-F238E27FC236}">
                <a16:creationId xmlns:a16="http://schemas.microsoft.com/office/drawing/2014/main" id="{2846AB54-7B3C-4025-AD7A-F0AB693E67A2}"/>
              </a:ext>
            </a:extLst>
          </p:cNvPr>
          <p:cNvPicPr>
            <a:picLocks noChangeAspect="1"/>
          </p:cNvPicPr>
          <p:nvPr/>
        </p:nvPicPr>
        <p:blipFill>
          <a:blip r:embed="rId6">
            <a:extLst>
              <a:ext uri="{28A0092B-C50C-407E-A947-70E740481C1C}">
                <a14:useLocalDpi xmlns:a14="http://schemas.microsoft.com/office/drawing/2010/main" val="0"/>
              </a:ext>
            </a:extLst>
          </a:blip>
          <a:srcRect t="27084" b="23611"/>
          <a:stretch/>
        </p:blipFill>
        <p:spPr>
          <a:xfrm>
            <a:off x="7833324" y="616603"/>
            <a:ext cx="1282101" cy="1374233"/>
          </a:xfrm>
          <a:prstGeom prst="rect">
            <a:avLst/>
          </a:prstGeom>
          <a:ln w="12700">
            <a:solidFill>
              <a:schemeClr val="tx1"/>
            </a:solidFill>
          </a:ln>
        </p:spPr>
      </p:pic>
      <p:sp>
        <p:nvSpPr>
          <p:cNvPr id="19" name="Bolla: nuvola 18">
            <a:extLst>
              <a:ext uri="{FF2B5EF4-FFF2-40B4-BE49-F238E27FC236}">
                <a16:creationId xmlns:a16="http://schemas.microsoft.com/office/drawing/2014/main" id="{006CF10F-6B7F-4BA5-B829-4C744A2A9821}"/>
              </a:ext>
            </a:extLst>
          </p:cNvPr>
          <p:cNvSpPr/>
          <p:nvPr/>
        </p:nvSpPr>
        <p:spPr>
          <a:xfrm>
            <a:off x="7437681" y="28676"/>
            <a:ext cx="1334844" cy="637029"/>
          </a:xfrm>
          <a:prstGeom prst="cloudCallout">
            <a:avLst>
              <a:gd name="adj1" fmla="val 26892"/>
              <a:gd name="adj2" fmla="val 82533"/>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50"/>
          </a:p>
        </p:txBody>
      </p:sp>
      <p:sp>
        <p:nvSpPr>
          <p:cNvPr id="21" name="CasellaDiTesto 20">
            <a:extLst>
              <a:ext uri="{FF2B5EF4-FFF2-40B4-BE49-F238E27FC236}">
                <a16:creationId xmlns:a16="http://schemas.microsoft.com/office/drawing/2014/main" id="{FF567AD8-655D-46F9-AE5E-18044665C6C1}"/>
              </a:ext>
            </a:extLst>
          </p:cNvPr>
          <p:cNvSpPr txBox="1"/>
          <p:nvPr/>
        </p:nvSpPr>
        <p:spPr>
          <a:xfrm>
            <a:off x="7623716" y="139441"/>
            <a:ext cx="962775" cy="438582"/>
          </a:xfrm>
          <a:prstGeom prst="rect">
            <a:avLst/>
          </a:prstGeom>
          <a:noFill/>
        </p:spPr>
        <p:txBody>
          <a:bodyPr wrap="square" rtlCol="0">
            <a:spAutoFit/>
          </a:bodyPr>
          <a:lstStyle/>
          <a:p>
            <a:pPr algn="ctr"/>
            <a:r>
              <a:rPr lang="it-IT" sz="1125" dirty="0">
                <a:latin typeface="Candara" panose="020E0502030303020204" pitchFamily="34" charset="0"/>
              </a:rPr>
              <a:t>You can do this!</a:t>
            </a:r>
          </a:p>
        </p:txBody>
      </p:sp>
      <p:pic>
        <p:nvPicPr>
          <p:cNvPr id="2" name="Immagine 1">
            <a:extLst>
              <a:ext uri="{FF2B5EF4-FFF2-40B4-BE49-F238E27FC236}">
                <a16:creationId xmlns:a16="http://schemas.microsoft.com/office/drawing/2014/main" id="{5CB69B3B-26B9-3DA5-F2D4-514CACC1ECE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5516" y="4583519"/>
            <a:ext cx="625518" cy="464482"/>
          </a:xfrm>
          <a:prstGeom prst="rect">
            <a:avLst/>
          </a:prstGeom>
        </p:spPr>
      </p:pic>
    </p:spTree>
    <p:extLst>
      <p:ext uri="{BB962C8B-B14F-4D97-AF65-F5344CB8AC3E}">
        <p14:creationId xmlns:p14="http://schemas.microsoft.com/office/powerpoint/2010/main" val="36821408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magine 10">
            <a:extLst>
              <a:ext uri="{FF2B5EF4-FFF2-40B4-BE49-F238E27FC236}">
                <a16:creationId xmlns:a16="http://schemas.microsoft.com/office/drawing/2014/main" id="{398E191F-6404-7B9E-F904-F16A6220A18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bwMode="auto">
          <a:xfrm>
            <a:off x="3564732" y="104118"/>
            <a:ext cx="5414624" cy="2427983"/>
          </a:xfrm>
          <a:prstGeom prst="rect">
            <a:avLst/>
          </a:prstGeom>
          <a:noFill/>
          <a:ln w="28575">
            <a:solidFill>
              <a:srgbClr val="0070C0"/>
            </a:solidFill>
          </a:ln>
          <a:extLst>
            <a:ext uri="{53640926-AAD7-44D8-BBD7-CCE9431645EC}">
              <a14:shadowObscured xmlns:a14="http://schemas.microsoft.com/office/drawing/2010/main"/>
            </a:ext>
          </a:extLst>
        </p:spPr>
      </p:pic>
      <p:sp>
        <p:nvSpPr>
          <p:cNvPr id="12" name="CasellaDiTesto 11">
            <a:extLst>
              <a:ext uri="{FF2B5EF4-FFF2-40B4-BE49-F238E27FC236}">
                <a16:creationId xmlns:a16="http://schemas.microsoft.com/office/drawing/2014/main" id="{567B4C1F-2B47-13DB-6904-880D2BAE47B4}"/>
              </a:ext>
            </a:extLst>
          </p:cNvPr>
          <p:cNvSpPr txBox="1"/>
          <p:nvPr/>
        </p:nvSpPr>
        <p:spPr>
          <a:xfrm>
            <a:off x="600075" y="867986"/>
            <a:ext cx="2664619" cy="923330"/>
          </a:xfrm>
          <a:prstGeom prst="rect">
            <a:avLst/>
          </a:prstGeom>
          <a:noFill/>
        </p:spPr>
        <p:txBody>
          <a:bodyPr wrap="square" rtlCol="0">
            <a:spAutoFit/>
          </a:bodyPr>
          <a:lstStyle/>
          <a:p>
            <a:r>
              <a:rPr lang="it-IT" sz="1350" dirty="0">
                <a:latin typeface="Candara" panose="020E0502030303020204" pitchFamily="34" charset="0"/>
              </a:rPr>
              <a:t>Area sperimentale di rimozione di </a:t>
            </a:r>
            <a:r>
              <a:rPr lang="it-IT" sz="1350" i="1" dirty="0" err="1">
                <a:latin typeface="Candara" panose="020E0502030303020204" pitchFamily="34" charset="0"/>
              </a:rPr>
              <a:t>Opuntia</a:t>
            </a:r>
            <a:r>
              <a:rPr lang="it-IT" sz="1350" i="1" dirty="0">
                <a:latin typeface="Candara" panose="020E0502030303020204" pitchFamily="34" charset="0"/>
              </a:rPr>
              <a:t> </a:t>
            </a:r>
            <a:r>
              <a:rPr lang="it-IT" sz="1350" i="1" dirty="0" err="1">
                <a:latin typeface="Candara" panose="020E0502030303020204" pitchFamily="34" charset="0"/>
              </a:rPr>
              <a:t>stricta</a:t>
            </a:r>
            <a:r>
              <a:rPr lang="it-IT" sz="1350" i="1" dirty="0">
                <a:latin typeface="Candara" panose="020E0502030303020204" pitchFamily="34" charset="0"/>
              </a:rPr>
              <a:t> </a:t>
            </a:r>
            <a:r>
              <a:rPr lang="it-IT" sz="1350" dirty="0">
                <a:latin typeface="Candara" panose="020E0502030303020204" pitchFamily="34" charset="0"/>
              </a:rPr>
              <a:t>mediante utilizzo di </a:t>
            </a:r>
            <a:r>
              <a:rPr lang="it-IT" sz="1350" b="1" dirty="0">
                <a:latin typeface="Candara" panose="020E0502030303020204" pitchFamily="34" charset="0"/>
              </a:rPr>
              <a:t>decespugliatore</a:t>
            </a:r>
            <a:r>
              <a:rPr lang="it-IT" sz="1350" dirty="0">
                <a:latin typeface="Candara" panose="020E0502030303020204" pitchFamily="34" charset="0"/>
              </a:rPr>
              <a:t> a </a:t>
            </a:r>
            <a:r>
              <a:rPr lang="it-IT" sz="1350" b="1" dirty="0">
                <a:latin typeface="Candara" panose="020E0502030303020204" pitchFamily="34" charset="0"/>
              </a:rPr>
              <a:t>2 mesi </a:t>
            </a:r>
            <a:r>
              <a:rPr lang="it-IT" sz="1350" dirty="0">
                <a:latin typeface="Candara" panose="020E0502030303020204" pitchFamily="34" charset="0"/>
              </a:rPr>
              <a:t>circa dall’intervento</a:t>
            </a:r>
          </a:p>
        </p:txBody>
      </p:sp>
      <p:pic>
        <p:nvPicPr>
          <p:cNvPr id="14" name="Immagine 13">
            <a:extLst>
              <a:ext uri="{FF2B5EF4-FFF2-40B4-BE49-F238E27FC236}">
                <a16:creationId xmlns:a16="http://schemas.microsoft.com/office/drawing/2014/main" id="{B1DFC202-C0DF-BD02-3749-0B20DE6846AB}"/>
              </a:ext>
            </a:extLst>
          </p:cNvPr>
          <p:cNvPicPr>
            <a:picLocks noChangeAspect="1"/>
          </p:cNvPicPr>
          <p:nvPr/>
        </p:nvPicPr>
        <p:blipFill>
          <a:blip r:embed="rId3"/>
          <a:srcRect l="1314" r="782"/>
          <a:stretch>
            <a:fillRect/>
          </a:stretch>
        </p:blipFill>
        <p:spPr>
          <a:xfrm>
            <a:off x="3564732" y="2829400"/>
            <a:ext cx="5427238" cy="2139101"/>
          </a:xfrm>
          <a:prstGeom prst="rect">
            <a:avLst/>
          </a:prstGeom>
          <a:ln w="28575">
            <a:solidFill>
              <a:srgbClr val="0070C0"/>
            </a:solidFill>
          </a:ln>
        </p:spPr>
      </p:pic>
      <p:sp>
        <p:nvSpPr>
          <p:cNvPr id="15" name="CasellaDiTesto 14">
            <a:extLst>
              <a:ext uri="{FF2B5EF4-FFF2-40B4-BE49-F238E27FC236}">
                <a16:creationId xmlns:a16="http://schemas.microsoft.com/office/drawing/2014/main" id="{60951506-8DE3-07A1-210D-87CEF47D31E9}"/>
              </a:ext>
            </a:extLst>
          </p:cNvPr>
          <p:cNvSpPr txBox="1"/>
          <p:nvPr/>
        </p:nvSpPr>
        <p:spPr>
          <a:xfrm>
            <a:off x="600075" y="3375268"/>
            <a:ext cx="2664619" cy="1131079"/>
          </a:xfrm>
          <a:prstGeom prst="rect">
            <a:avLst/>
          </a:prstGeom>
          <a:noFill/>
        </p:spPr>
        <p:txBody>
          <a:bodyPr wrap="square" rtlCol="0">
            <a:spAutoFit/>
          </a:bodyPr>
          <a:lstStyle/>
          <a:p>
            <a:r>
              <a:rPr lang="it-IT" sz="1350" dirty="0">
                <a:latin typeface="Candara" panose="020E0502030303020204" pitchFamily="34" charset="0"/>
              </a:rPr>
              <a:t>Area sperimentale di rimozione di </a:t>
            </a:r>
            <a:r>
              <a:rPr lang="it-IT" sz="1350" i="1" dirty="0" err="1">
                <a:latin typeface="Candara" panose="020E0502030303020204" pitchFamily="34" charset="0"/>
              </a:rPr>
              <a:t>Opuntia</a:t>
            </a:r>
            <a:r>
              <a:rPr lang="it-IT" sz="1350" i="1" dirty="0">
                <a:latin typeface="Candara" panose="020E0502030303020204" pitchFamily="34" charset="0"/>
              </a:rPr>
              <a:t> </a:t>
            </a:r>
            <a:r>
              <a:rPr lang="it-IT" sz="1350" i="1" dirty="0" err="1">
                <a:latin typeface="Candara" panose="020E0502030303020204" pitchFamily="34" charset="0"/>
              </a:rPr>
              <a:t>stricta</a:t>
            </a:r>
            <a:r>
              <a:rPr lang="it-IT" sz="1350" i="1" dirty="0">
                <a:latin typeface="Candara" panose="020E0502030303020204" pitchFamily="34" charset="0"/>
              </a:rPr>
              <a:t> </a:t>
            </a:r>
            <a:r>
              <a:rPr lang="it-IT" sz="1350" dirty="0">
                <a:latin typeface="Candara" panose="020E0502030303020204" pitchFamily="34" charset="0"/>
              </a:rPr>
              <a:t>con </a:t>
            </a:r>
            <a:r>
              <a:rPr lang="it-IT" sz="1350" b="1" dirty="0">
                <a:latin typeface="Candara" panose="020E0502030303020204" pitchFamily="34" charset="0"/>
              </a:rPr>
              <a:t>decespugliatore</a:t>
            </a:r>
            <a:r>
              <a:rPr lang="it-IT" sz="1350" dirty="0">
                <a:latin typeface="Candara" panose="020E0502030303020204" pitchFamily="34" charset="0"/>
              </a:rPr>
              <a:t> a </a:t>
            </a:r>
            <a:r>
              <a:rPr lang="it-IT" sz="1350" b="1" dirty="0">
                <a:latin typeface="Candara" panose="020E0502030303020204" pitchFamily="34" charset="0"/>
              </a:rPr>
              <a:t>6 mesi </a:t>
            </a:r>
            <a:r>
              <a:rPr lang="it-IT" sz="1350" dirty="0">
                <a:latin typeface="Candara" panose="020E0502030303020204" pitchFamily="34" charset="0"/>
              </a:rPr>
              <a:t>dall’intervento con ricrescita di nuovi esemplari</a:t>
            </a:r>
          </a:p>
        </p:txBody>
      </p:sp>
      <p:pic>
        <p:nvPicPr>
          <p:cNvPr id="2" name="Immagine 1">
            <a:extLst>
              <a:ext uri="{FF2B5EF4-FFF2-40B4-BE49-F238E27FC236}">
                <a16:creationId xmlns:a16="http://schemas.microsoft.com/office/drawing/2014/main" id="{60183AB9-2FA8-ADE6-BD0A-8584F7409F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5516" y="4583519"/>
            <a:ext cx="625518" cy="464482"/>
          </a:xfrm>
          <a:prstGeom prst="rect">
            <a:avLst/>
          </a:prstGeom>
        </p:spPr>
      </p:pic>
    </p:spTree>
    <p:extLst>
      <p:ext uri="{BB962C8B-B14F-4D97-AF65-F5344CB8AC3E}">
        <p14:creationId xmlns:p14="http://schemas.microsoft.com/office/powerpoint/2010/main" val="8038713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69000" b="-69000"/>
          </a:stretch>
        </a:blipFill>
        <a:effectLst/>
      </p:bgPr>
    </p:bg>
    <p:spTree>
      <p:nvGrpSpPr>
        <p:cNvPr id="1" name="">
          <a:extLst>
            <a:ext uri="{FF2B5EF4-FFF2-40B4-BE49-F238E27FC236}">
              <a16:creationId xmlns:a16="http://schemas.microsoft.com/office/drawing/2014/main" id="{7D8C3767-7C17-D1F7-48C8-8C290930BEB2}"/>
            </a:ext>
          </a:extLst>
        </p:cNvPr>
        <p:cNvGrpSpPr/>
        <p:nvPr/>
      </p:nvGrpSpPr>
      <p:grpSpPr>
        <a:xfrm>
          <a:off x="0" y="0"/>
          <a:ext cx="0" cy="0"/>
          <a:chOff x="0" y="0"/>
          <a:chExt cx="0" cy="0"/>
        </a:xfrm>
      </p:grpSpPr>
      <p:graphicFrame>
        <p:nvGraphicFramePr>
          <p:cNvPr id="2" name="Tabella 1">
            <a:extLst>
              <a:ext uri="{FF2B5EF4-FFF2-40B4-BE49-F238E27FC236}">
                <a16:creationId xmlns:a16="http://schemas.microsoft.com/office/drawing/2014/main" id="{7A790489-16BE-81FC-69D8-B45C1F57394A}"/>
              </a:ext>
            </a:extLst>
          </p:cNvPr>
          <p:cNvGraphicFramePr>
            <a:graphicFrameLocks noGrp="1"/>
          </p:cNvGraphicFramePr>
          <p:nvPr>
            <p:extLst>
              <p:ext uri="{D42A27DB-BD31-4B8C-83A1-F6EECF244321}">
                <p14:modId xmlns:p14="http://schemas.microsoft.com/office/powerpoint/2010/main" val="1772549339"/>
              </p:ext>
            </p:extLst>
          </p:nvPr>
        </p:nvGraphicFramePr>
        <p:xfrm>
          <a:off x="200235" y="805815"/>
          <a:ext cx="8743530" cy="3531870"/>
        </p:xfrm>
        <a:graphic>
          <a:graphicData uri="http://schemas.openxmlformats.org/drawingml/2006/table">
            <a:tbl>
              <a:tblPr firstRow="1" bandRow="1">
                <a:tableStyleId>{5940675A-B579-460E-94D1-54222C63F5DA}</a:tableStyleId>
              </a:tblPr>
              <a:tblGrid>
                <a:gridCol w="1748706">
                  <a:extLst>
                    <a:ext uri="{9D8B030D-6E8A-4147-A177-3AD203B41FA5}">
                      <a16:colId xmlns:a16="http://schemas.microsoft.com/office/drawing/2014/main" val="2327604133"/>
                    </a:ext>
                  </a:extLst>
                </a:gridCol>
                <a:gridCol w="1748706">
                  <a:extLst>
                    <a:ext uri="{9D8B030D-6E8A-4147-A177-3AD203B41FA5}">
                      <a16:colId xmlns:a16="http://schemas.microsoft.com/office/drawing/2014/main" val="1663251357"/>
                    </a:ext>
                  </a:extLst>
                </a:gridCol>
                <a:gridCol w="1748706">
                  <a:extLst>
                    <a:ext uri="{9D8B030D-6E8A-4147-A177-3AD203B41FA5}">
                      <a16:colId xmlns:a16="http://schemas.microsoft.com/office/drawing/2014/main" val="1149044040"/>
                    </a:ext>
                  </a:extLst>
                </a:gridCol>
                <a:gridCol w="1748706">
                  <a:extLst>
                    <a:ext uri="{9D8B030D-6E8A-4147-A177-3AD203B41FA5}">
                      <a16:colId xmlns:a16="http://schemas.microsoft.com/office/drawing/2014/main" val="3971029196"/>
                    </a:ext>
                  </a:extLst>
                </a:gridCol>
                <a:gridCol w="1748706">
                  <a:extLst>
                    <a:ext uri="{9D8B030D-6E8A-4147-A177-3AD203B41FA5}">
                      <a16:colId xmlns:a16="http://schemas.microsoft.com/office/drawing/2014/main" val="2042141834"/>
                    </a:ext>
                  </a:extLst>
                </a:gridCol>
              </a:tblGrid>
              <a:tr h="925830">
                <a:tc>
                  <a:txBody>
                    <a:bodyPr/>
                    <a:lstStyle/>
                    <a:p>
                      <a:r>
                        <a:rPr lang="en-US" sz="1100" b="1" dirty="0" err="1">
                          <a:latin typeface="Candara" panose="020E0502030303020204" pitchFamily="34" charset="0"/>
                        </a:rPr>
                        <a:t>Aree</a:t>
                      </a:r>
                      <a:r>
                        <a:rPr lang="en-US" sz="1100" b="1" dirty="0">
                          <a:latin typeface="Candara" panose="020E0502030303020204" pitchFamily="34" charset="0"/>
                        </a:rPr>
                        <a:t> interne </a:t>
                      </a:r>
                      <a:r>
                        <a:rPr lang="en-US" sz="1100" b="1" dirty="0" err="1">
                          <a:latin typeface="Candara" panose="020E0502030303020204" pitchFamily="34" charset="0"/>
                        </a:rPr>
                        <a:t>facilmente</a:t>
                      </a:r>
                      <a:r>
                        <a:rPr lang="en-US" sz="1100" b="1" dirty="0">
                          <a:latin typeface="Candara" panose="020E0502030303020204" pitchFamily="34" charset="0"/>
                        </a:rPr>
                        <a:t> </a:t>
                      </a:r>
                      <a:r>
                        <a:rPr lang="en-US" sz="1100" b="1" dirty="0" err="1">
                          <a:latin typeface="Candara" panose="020E0502030303020204" pitchFamily="34" charset="0"/>
                        </a:rPr>
                        <a:t>accessibili</a:t>
                      </a:r>
                      <a:endParaRPr lang="en-US" sz="1100" b="1" dirty="0">
                        <a:latin typeface="Candara" panose="020E0502030303020204" pitchFamily="34" charset="0"/>
                      </a:endParaRPr>
                    </a:p>
                    <a:p>
                      <a:r>
                        <a:rPr lang="en-US" sz="1100" dirty="0">
                          <a:latin typeface="Candara" panose="020E0502030303020204" pitchFamily="34" charset="0"/>
                        </a:rPr>
                        <a:t>(mezzo + </a:t>
                      </a:r>
                      <a:r>
                        <a:rPr lang="en-US" sz="1100" b="1" dirty="0">
                          <a:latin typeface="Candara" panose="020E0502030303020204" pitchFamily="34" charset="0"/>
                        </a:rPr>
                        <a:t>max. 30 </a:t>
                      </a:r>
                      <a:r>
                        <a:rPr lang="en-US" sz="1100" dirty="0">
                          <a:latin typeface="Candara" panose="020E0502030303020204" pitchFamily="34" charset="0"/>
                        </a:rPr>
                        <a:t>min </a:t>
                      </a:r>
                      <a:r>
                        <a:rPr lang="en-US" sz="1100" b="1" dirty="0">
                          <a:latin typeface="Candara" panose="020E0502030303020204" pitchFamily="34" charset="0"/>
                        </a:rPr>
                        <a:t>a </a:t>
                      </a:r>
                      <a:r>
                        <a:rPr lang="en-US" sz="1100" b="1" dirty="0" err="1">
                          <a:latin typeface="Candara" panose="020E0502030303020204" pitchFamily="34" charset="0"/>
                        </a:rPr>
                        <a:t>piedi</a:t>
                      </a:r>
                      <a:r>
                        <a:rPr lang="en-US" sz="1100" dirty="0">
                          <a:latin typeface="Candara" panose="020E0502030303020204" pitchFamily="34" charset="0"/>
                        </a:rPr>
                        <a:t>)</a:t>
                      </a:r>
                    </a:p>
                  </a:txBody>
                  <a:tcPr marL="68580" marR="68580" marT="34290" marB="34290">
                    <a:lnL w="28575" cap="flat" cmpd="sng" algn="ctr">
                      <a:solidFill>
                        <a:srgbClr val="FFC000"/>
                      </a:solidFill>
                      <a:prstDash val="solid"/>
                      <a:round/>
                      <a:headEnd type="none" w="med" len="med"/>
                      <a:tailEnd type="none" w="med" len="med"/>
                    </a:lnL>
                    <a:lnR w="28575" cap="flat" cmpd="sng" algn="ctr">
                      <a:solidFill>
                        <a:srgbClr val="FFC000"/>
                      </a:solidFill>
                      <a:prstDash val="solid"/>
                      <a:round/>
                      <a:headEnd type="none" w="med" len="med"/>
                      <a:tailEnd type="none" w="med" len="med"/>
                    </a:lnR>
                    <a:lnT w="28575" cap="flat" cmpd="sng" algn="ctr">
                      <a:solidFill>
                        <a:srgbClr val="FFC000"/>
                      </a:solidFill>
                      <a:prstDash val="solid"/>
                      <a:round/>
                      <a:headEnd type="none" w="med" len="med"/>
                      <a:tailEnd type="none" w="med" len="med"/>
                    </a:lnT>
                    <a:lnB w="28575" cap="flat" cmpd="sng" algn="ctr">
                      <a:solidFill>
                        <a:srgbClr val="FFC000"/>
                      </a:solidFill>
                      <a:prstDash val="solid"/>
                      <a:round/>
                      <a:headEnd type="none" w="med" len="med"/>
                      <a:tailEnd type="none" w="med" len="med"/>
                    </a:lnB>
                    <a:lnTlToBr w="12700" cmpd="sng">
                      <a:noFill/>
                      <a:prstDash val="solid"/>
                    </a:lnTlToBr>
                    <a:lnBlToTr w="12700" cmpd="sng">
                      <a:noFill/>
                      <a:prstDash val="solid"/>
                    </a:lnBlToTr>
                    <a:solidFill>
                      <a:srgbClr val="FFF0AF"/>
                    </a:solidFill>
                  </a:tcPr>
                </a:tc>
                <a:tc>
                  <a:txBody>
                    <a:bodyPr/>
                    <a:lstStyle/>
                    <a:p>
                      <a:r>
                        <a:rPr lang="en-US" sz="1100" b="1" dirty="0" err="1">
                          <a:latin typeface="Candara" panose="020E0502030303020204" pitchFamily="34" charset="0"/>
                        </a:rPr>
                        <a:t>Aree</a:t>
                      </a:r>
                      <a:r>
                        <a:rPr lang="en-US" sz="1100" b="1" dirty="0">
                          <a:latin typeface="Candara" panose="020E0502030303020204" pitchFamily="34" charset="0"/>
                        </a:rPr>
                        <a:t> interne </a:t>
                      </a:r>
                      <a:r>
                        <a:rPr lang="en-US" sz="1100" b="1" dirty="0" err="1">
                          <a:latin typeface="Candara" panose="020E0502030303020204" pitchFamily="34" charset="0"/>
                        </a:rPr>
                        <a:t>facilmente</a:t>
                      </a:r>
                      <a:r>
                        <a:rPr lang="en-US" sz="1100" b="1" dirty="0">
                          <a:latin typeface="Candara" panose="020E0502030303020204" pitchFamily="34" charset="0"/>
                        </a:rPr>
                        <a:t> </a:t>
                      </a:r>
                      <a:r>
                        <a:rPr lang="en-US" sz="1100" b="1" dirty="0" err="1">
                          <a:latin typeface="Candara" panose="020E0502030303020204" pitchFamily="34" charset="0"/>
                        </a:rPr>
                        <a:t>accesibili</a:t>
                      </a:r>
                      <a:endParaRPr lang="en-US" sz="1100" b="1" dirty="0">
                        <a:latin typeface="Candara" panose="020E0502030303020204" pitchFamily="34" charset="0"/>
                      </a:endParaRPr>
                    </a:p>
                    <a:p>
                      <a:r>
                        <a:rPr lang="en-US" sz="1100" dirty="0">
                          <a:latin typeface="Candara" panose="020E0502030303020204" pitchFamily="34" charset="0"/>
                        </a:rPr>
                        <a:t>(mezzo + </a:t>
                      </a:r>
                      <a:r>
                        <a:rPr lang="en-US" sz="1100" b="1" dirty="0">
                          <a:latin typeface="Candara" panose="020E0502030303020204" pitchFamily="34" charset="0"/>
                        </a:rPr>
                        <a:t>&gt; 30 </a:t>
                      </a:r>
                      <a:r>
                        <a:rPr lang="en-US" sz="1100" dirty="0">
                          <a:latin typeface="Candara" panose="020E0502030303020204" pitchFamily="34" charset="0"/>
                        </a:rPr>
                        <a:t>min </a:t>
                      </a:r>
                      <a:r>
                        <a:rPr lang="en-US" sz="1100" b="1" dirty="0">
                          <a:latin typeface="Candara" panose="020E0502030303020204" pitchFamily="34" charset="0"/>
                        </a:rPr>
                        <a:t>a </a:t>
                      </a:r>
                      <a:r>
                        <a:rPr lang="en-US" sz="1100" b="1" dirty="0" err="1">
                          <a:latin typeface="Candara" panose="020E0502030303020204" pitchFamily="34" charset="0"/>
                        </a:rPr>
                        <a:t>piedi</a:t>
                      </a:r>
                      <a:r>
                        <a:rPr lang="en-US" sz="1100" dirty="0">
                          <a:latin typeface="Candara" panose="020E0502030303020204" pitchFamily="34" charset="0"/>
                        </a:rPr>
                        <a:t>)</a:t>
                      </a:r>
                    </a:p>
                  </a:txBody>
                  <a:tcPr marL="68580" marR="68580" marT="34290" marB="34290">
                    <a:lnL w="28575" cap="flat" cmpd="sng" algn="ctr">
                      <a:solidFill>
                        <a:srgbClr val="FFC000"/>
                      </a:solidFill>
                      <a:prstDash val="solid"/>
                      <a:round/>
                      <a:headEnd type="none" w="med" len="med"/>
                      <a:tailEnd type="none" w="med" len="med"/>
                    </a:lnL>
                    <a:lnR w="28575" cap="flat" cmpd="sng" algn="ctr">
                      <a:solidFill>
                        <a:srgbClr val="FFC000"/>
                      </a:solidFill>
                      <a:prstDash val="solid"/>
                      <a:round/>
                      <a:headEnd type="none" w="med" len="med"/>
                      <a:tailEnd type="none" w="med" len="med"/>
                    </a:lnR>
                    <a:lnT w="28575" cap="flat" cmpd="sng" algn="ctr">
                      <a:solidFill>
                        <a:srgbClr val="FFC000"/>
                      </a:solidFill>
                      <a:prstDash val="solid"/>
                      <a:round/>
                      <a:headEnd type="none" w="med" len="med"/>
                      <a:tailEnd type="none" w="med" len="med"/>
                    </a:lnT>
                    <a:lnB w="28575" cap="flat" cmpd="sng" algn="ctr">
                      <a:solidFill>
                        <a:srgbClr val="FFC000"/>
                      </a:solidFill>
                      <a:prstDash val="solid"/>
                      <a:round/>
                      <a:headEnd type="none" w="med" len="med"/>
                      <a:tailEnd type="none" w="med" len="med"/>
                    </a:lnB>
                    <a:lnTlToBr w="12700" cmpd="sng">
                      <a:noFill/>
                      <a:prstDash val="solid"/>
                    </a:lnTlToBr>
                    <a:lnBlToTr w="12700" cmpd="sng">
                      <a:noFill/>
                      <a:prstDash val="solid"/>
                    </a:lnBlToTr>
                    <a:solidFill>
                      <a:srgbClr val="FFF0AF"/>
                    </a:solidFill>
                  </a:tcPr>
                </a:tc>
                <a:tc>
                  <a:txBody>
                    <a:bodyPr/>
                    <a:lstStyle/>
                    <a:p>
                      <a:r>
                        <a:rPr lang="en-US" sz="1100" b="1" dirty="0" err="1">
                          <a:latin typeface="Candara" panose="020E0502030303020204" pitchFamily="34" charset="0"/>
                        </a:rPr>
                        <a:t>Aree</a:t>
                      </a:r>
                      <a:r>
                        <a:rPr lang="en-US" sz="1100" b="1" dirty="0">
                          <a:latin typeface="Candara" panose="020E0502030303020204" pitchFamily="34" charset="0"/>
                        </a:rPr>
                        <a:t> </a:t>
                      </a:r>
                      <a:r>
                        <a:rPr lang="en-US" sz="1100" b="1" dirty="0" err="1">
                          <a:latin typeface="Candara" panose="020E0502030303020204" pitchFamily="34" charset="0"/>
                        </a:rPr>
                        <a:t>esposte</a:t>
                      </a:r>
                      <a:r>
                        <a:rPr lang="en-US" sz="1100" b="1" dirty="0">
                          <a:latin typeface="Candara" panose="020E0502030303020204" pitchFamily="34" charset="0"/>
                        </a:rPr>
                        <a:t> con </a:t>
                      </a:r>
                      <a:r>
                        <a:rPr lang="en-US" sz="1100" b="1" dirty="0" err="1">
                          <a:latin typeface="Candara" panose="020E0502030303020204" pitchFamily="34" charset="0"/>
                        </a:rPr>
                        <a:t>pendenza</a:t>
                      </a:r>
                      <a:r>
                        <a:rPr lang="en-US" sz="1100" b="1" dirty="0">
                          <a:latin typeface="Candara" panose="020E0502030303020204" pitchFamily="34" charset="0"/>
                        </a:rPr>
                        <a:t> </a:t>
                      </a:r>
                      <a:r>
                        <a:rPr lang="en-US" sz="1100" b="1" dirty="0" err="1">
                          <a:latin typeface="Candara" panose="020E0502030303020204" pitchFamily="34" charset="0"/>
                        </a:rPr>
                        <a:t>ridotta</a:t>
                      </a:r>
                      <a:endParaRPr lang="en-US" sz="1100" dirty="0">
                        <a:latin typeface="Candara" panose="020E0502030303020204" pitchFamily="34" charset="0"/>
                      </a:endParaRPr>
                    </a:p>
                    <a:p>
                      <a:r>
                        <a:rPr lang="en-US" sz="1100" dirty="0" err="1">
                          <a:latin typeface="Candara" panose="020E0502030303020204" pitchFamily="34" charset="0"/>
                        </a:rPr>
                        <a:t>accessibili</a:t>
                      </a:r>
                      <a:r>
                        <a:rPr lang="en-US" sz="1100" dirty="0">
                          <a:latin typeface="Candara" panose="020E0502030303020204" pitchFamily="34" charset="0"/>
                        </a:rPr>
                        <a:t> </a:t>
                      </a:r>
                      <a:r>
                        <a:rPr lang="en-US" sz="1100" b="1" dirty="0">
                          <a:latin typeface="Candara" panose="020E0502030303020204" pitchFamily="34" charset="0"/>
                        </a:rPr>
                        <a:t>a </a:t>
                      </a:r>
                      <a:r>
                        <a:rPr lang="en-US" sz="1100" b="1" dirty="0" err="1">
                          <a:latin typeface="Candara" panose="020E0502030303020204" pitchFamily="34" charset="0"/>
                        </a:rPr>
                        <a:t>piedi</a:t>
                      </a:r>
                      <a:r>
                        <a:rPr lang="en-US" sz="1100" b="1" dirty="0">
                          <a:latin typeface="Candara" panose="020E0502030303020204" pitchFamily="34" charset="0"/>
                        </a:rPr>
                        <a:t> in 15-20 </a:t>
                      </a:r>
                      <a:r>
                        <a:rPr lang="en-US" sz="1100" b="0" dirty="0">
                          <a:latin typeface="Candara" panose="020E0502030303020204" pitchFamily="34" charset="0"/>
                        </a:rPr>
                        <a:t>min</a:t>
                      </a:r>
                      <a:r>
                        <a:rPr lang="en-US" sz="1100" b="1" dirty="0">
                          <a:latin typeface="Candara" panose="020E0502030303020204" pitchFamily="34" charset="0"/>
                        </a:rPr>
                        <a:t> </a:t>
                      </a:r>
                      <a:r>
                        <a:rPr lang="en-US" sz="1100" dirty="0">
                          <a:latin typeface="Candara" panose="020E0502030303020204" pitchFamily="34" charset="0"/>
                        </a:rPr>
                        <a:t>(via </a:t>
                      </a:r>
                      <a:r>
                        <a:rPr lang="en-US" sz="1100" b="1" dirty="0">
                          <a:latin typeface="Candara" panose="020E0502030303020204" pitchFamily="34" charset="0"/>
                        </a:rPr>
                        <a:t>terra</a:t>
                      </a:r>
                      <a:r>
                        <a:rPr lang="en-US" sz="1100" dirty="0">
                          <a:latin typeface="Candara" panose="020E0502030303020204" pitchFamily="34" charset="0"/>
                        </a:rPr>
                        <a:t>)</a:t>
                      </a:r>
                    </a:p>
                    <a:p>
                      <a:endParaRPr lang="en-US" sz="1100" dirty="0">
                        <a:latin typeface="Candara" panose="020E0502030303020204" pitchFamily="34" charset="0"/>
                      </a:endParaRPr>
                    </a:p>
                  </a:txBody>
                  <a:tcPr marL="68580" marR="68580" marT="34290" marB="34290">
                    <a:lnL w="28575" cap="flat" cmpd="sng" algn="ctr">
                      <a:solidFill>
                        <a:srgbClr val="FFC000"/>
                      </a:solidFill>
                      <a:prstDash val="solid"/>
                      <a:round/>
                      <a:headEnd type="none" w="med" len="med"/>
                      <a:tailEnd type="none" w="med" len="med"/>
                    </a:lnL>
                    <a:lnR w="28575" cap="flat" cmpd="sng" algn="ctr">
                      <a:solidFill>
                        <a:srgbClr val="FFC000"/>
                      </a:solidFill>
                      <a:prstDash val="solid"/>
                      <a:round/>
                      <a:headEnd type="none" w="med" len="med"/>
                      <a:tailEnd type="none" w="med" len="med"/>
                    </a:lnR>
                    <a:lnT w="28575" cap="flat" cmpd="sng" algn="ctr">
                      <a:solidFill>
                        <a:srgbClr val="FFC000"/>
                      </a:solidFill>
                      <a:prstDash val="solid"/>
                      <a:round/>
                      <a:headEnd type="none" w="med" len="med"/>
                      <a:tailEnd type="none" w="med" len="med"/>
                    </a:lnT>
                    <a:lnB w="28575" cap="flat" cmpd="sng" algn="ctr">
                      <a:solidFill>
                        <a:srgbClr val="FFC000"/>
                      </a:solidFill>
                      <a:prstDash val="solid"/>
                      <a:round/>
                      <a:headEnd type="none" w="med" len="med"/>
                      <a:tailEnd type="none" w="med" len="med"/>
                    </a:lnB>
                    <a:lnTlToBr w="12700" cmpd="sng">
                      <a:noFill/>
                      <a:prstDash val="solid"/>
                    </a:lnTlToBr>
                    <a:lnBlToTr w="12700" cmpd="sng">
                      <a:noFill/>
                      <a:prstDash val="solid"/>
                    </a:lnBlToTr>
                    <a:solidFill>
                      <a:srgbClr val="FFF0A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it-IT" sz="1100" b="1" dirty="0">
                          <a:latin typeface="Candara" panose="020E0502030303020204" pitchFamily="34" charset="0"/>
                        </a:rPr>
                        <a:t>Aree di scogliera verticale esposte e difficili</a:t>
                      </a:r>
                    </a:p>
                    <a:p>
                      <a:pPr marL="0" marR="0" lvl="0" indent="0" algn="l" defTabSz="914400" rtl="0" eaLnBrk="1" fontAlgn="auto" latinLnBrk="0" hangingPunct="1">
                        <a:lnSpc>
                          <a:spcPct val="100000"/>
                        </a:lnSpc>
                        <a:spcBef>
                          <a:spcPts val="0"/>
                        </a:spcBef>
                        <a:spcAft>
                          <a:spcPts val="0"/>
                        </a:spcAft>
                        <a:buClrTx/>
                        <a:buSzTx/>
                        <a:buFontTx/>
                        <a:buNone/>
                        <a:tabLst/>
                        <a:defRPr/>
                      </a:pPr>
                      <a:endParaRPr lang="it-IT" sz="1100" dirty="0">
                        <a:latin typeface="Candara" panose="020E05020303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it-IT" sz="1100" dirty="0">
                        <a:latin typeface="Candara" panose="020E0502030303020204" pitchFamily="34" charset="0"/>
                      </a:endParaRPr>
                    </a:p>
                  </a:txBody>
                  <a:tcPr marL="68580" marR="68580" marT="34290" marB="34290">
                    <a:lnL w="28575" cap="flat" cmpd="sng" algn="ctr">
                      <a:solidFill>
                        <a:srgbClr val="FFC000"/>
                      </a:solidFill>
                      <a:prstDash val="solid"/>
                      <a:round/>
                      <a:headEnd type="none" w="med" len="med"/>
                      <a:tailEnd type="none" w="med" len="med"/>
                    </a:lnL>
                    <a:lnR w="28575" cap="flat" cmpd="sng" algn="ctr">
                      <a:solidFill>
                        <a:srgbClr val="FFC000"/>
                      </a:solidFill>
                      <a:prstDash val="solid"/>
                      <a:round/>
                      <a:headEnd type="none" w="med" len="med"/>
                      <a:tailEnd type="none" w="med" len="med"/>
                    </a:lnR>
                    <a:lnT w="28575" cap="flat" cmpd="sng" algn="ctr">
                      <a:solidFill>
                        <a:srgbClr val="FFC000"/>
                      </a:solidFill>
                      <a:prstDash val="solid"/>
                      <a:round/>
                      <a:headEnd type="none" w="med" len="med"/>
                      <a:tailEnd type="none" w="med" len="med"/>
                    </a:lnT>
                    <a:lnB w="28575" cap="flat" cmpd="sng" algn="ctr">
                      <a:solidFill>
                        <a:srgbClr val="FFC000"/>
                      </a:solidFill>
                      <a:prstDash val="solid"/>
                      <a:round/>
                      <a:headEnd type="none" w="med" len="med"/>
                      <a:tailEnd type="none" w="med" len="med"/>
                    </a:lnB>
                    <a:lnTlToBr w="12700" cmpd="sng">
                      <a:noFill/>
                      <a:prstDash val="solid"/>
                    </a:lnTlToBr>
                    <a:lnBlToTr w="12700" cmpd="sng">
                      <a:noFill/>
                      <a:prstDash val="solid"/>
                    </a:lnBlToTr>
                    <a:solidFill>
                      <a:srgbClr val="FFF0A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dirty="0" err="1">
                          <a:latin typeface="Candara" panose="020E0502030303020204" pitchFamily="34" charset="0"/>
                        </a:rPr>
                        <a:t>Aree</a:t>
                      </a:r>
                      <a:r>
                        <a:rPr lang="en-US" sz="1100" b="1" dirty="0">
                          <a:latin typeface="Candara" panose="020E0502030303020204" pitchFamily="34" charset="0"/>
                        </a:rPr>
                        <a:t> </a:t>
                      </a:r>
                      <a:r>
                        <a:rPr lang="en-US" sz="1100" b="1" dirty="0" err="1">
                          <a:latin typeface="Candara" panose="020E0502030303020204" pitchFamily="34" charset="0"/>
                        </a:rPr>
                        <a:t>accessibili</a:t>
                      </a:r>
                      <a:r>
                        <a:rPr lang="en-US" sz="1100" b="1" dirty="0">
                          <a:latin typeface="Candara" panose="020E0502030303020204" pitchFamily="34" charset="0"/>
                        </a:rPr>
                        <a:t> solo via mare ma non </a:t>
                      </a:r>
                      <a:r>
                        <a:rPr lang="en-US" sz="1100" b="1" dirty="0" err="1">
                          <a:latin typeface="Candara" panose="020E0502030303020204" pitchFamily="34" charset="0"/>
                        </a:rPr>
                        <a:t>esposte</a:t>
                      </a:r>
                      <a:endParaRPr lang="en-US" sz="1100" b="1" dirty="0">
                        <a:latin typeface="Candara" panose="020E05020303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it-IT" sz="1100" dirty="0">
                        <a:latin typeface="Candara" panose="020E0502030303020204" pitchFamily="34" charset="0"/>
                      </a:endParaRPr>
                    </a:p>
                  </a:txBody>
                  <a:tcPr marL="68580" marR="68580" marT="34290" marB="34290">
                    <a:lnL w="28575" cap="flat" cmpd="sng" algn="ctr">
                      <a:solidFill>
                        <a:srgbClr val="FFC000"/>
                      </a:solidFill>
                      <a:prstDash val="solid"/>
                      <a:round/>
                      <a:headEnd type="none" w="med" len="med"/>
                      <a:tailEnd type="none" w="med" len="med"/>
                    </a:lnL>
                    <a:lnR w="28575" cap="flat" cmpd="sng" algn="ctr">
                      <a:solidFill>
                        <a:srgbClr val="FFC000"/>
                      </a:solidFill>
                      <a:prstDash val="solid"/>
                      <a:round/>
                      <a:headEnd type="none" w="med" len="med"/>
                      <a:tailEnd type="none" w="med" len="med"/>
                    </a:lnR>
                    <a:lnT w="28575" cap="flat" cmpd="sng" algn="ctr">
                      <a:solidFill>
                        <a:srgbClr val="FFC000"/>
                      </a:solidFill>
                      <a:prstDash val="solid"/>
                      <a:round/>
                      <a:headEnd type="none" w="med" len="med"/>
                      <a:tailEnd type="none" w="med" len="med"/>
                    </a:lnT>
                    <a:lnB w="28575" cap="flat" cmpd="sng" algn="ctr">
                      <a:solidFill>
                        <a:srgbClr val="FFC000"/>
                      </a:solidFill>
                      <a:prstDash val="solid"/>
                      <a:round/>
                      <a:headEnd type="none" w="med" len="med"/>
                      <a:tailEnd type="none" w="med" len="med"/>
                    </a:lnB>
                    <a:lnTlToBr w="12700" cmpd="sng">
                      <a:noFill/>
                      <a:prstDash val="solid"/>
                    </a:lnTlToBr>
                    <a:lnBlToTr w="12700" cmpd="sng">
                      <a:noFill/>
                      <a:prstDash val="solid"/>
                    </a:lnBlToTr>
                    <a:solidFill>
                      <a:srgbClr val="FFF0AF"/>
                    </a:solidFill>
                  </a:tcPr>
                </a:tc>
                <a:extLst>
                  <a:ext uri="{0D108BD9-81ED-4DB2-BD59-A6C34878D82A}">
                    <a16:rowId xmlns:a16="http://schemas.microsoft.com/office/drawing/2014/main" val="2066121577"/>
                  </a:ext>
                </a:extLst>
              </a:tr>
              <a:tr h="13030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it-IT" sz="1100" dirty="0">
                        <a:solidFill>
                          <a:schemeClr val="accent6">
                            <a:lumMod val="50000"/>
                          </a:schemeClr>
                        </a:solidFill>
                        <a:latin typeface="Candara" panose="020E0502030303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it-IT" sz="1100" b="1" dirty="0">
                          <a:solidFill>
                            <a:srgbClr val="5A8A26"/>
                          </a:solidFill>
                          <a:latin typeface="Candara" panose="020E0502030303020204" pitchFamily="34" charset="0"/>
                        </a:rPr>
                        <a:t>Accessibilità</a:t>
                      </a:r>
                    </a:p>
                    <a:p>
                      <a:pPr marL="0" marR="0" lvl="0" indent="0" algn="ctr" defTabSz="914400" rtl="0" eaLnBrk="1" fontAlgn="auto" latinLnBrk="0" hangingPunct="1">
                        <a:lnSpc>
                          <a:spcPct val="100000"/>
                        </a:lnSpc>
                        <a:spcBef>
                          <a:spcPts val="0"/>
                        </a:spcBef>
                        <a:spcAft>
                          <a:spcPts val="0"/>
                        </a:spcAft>
                        <a:buClrTx/>
                        <a:buSzTx/>
                        <a:buFontTx/>
                        <a:buNone/>
                        <a:tabLst/>
                        <a:defRPr/>
                      </a:pPr>
                      <a:r>
                        <a:rPr lang="it-IT" sz="1100" b="1" dirty="0">
                          <a:solidFill>
                            <a:srgbClr val="5A8A26"/>
                          </a:solidFill>
                          <a:latin typeface="Candara" panose="020E0502030303020204" pitchFamily="34" charset="0"/>
                        </a:rPr>
                        <a:t>Distanza</a:t>
                      </a:r>
                    </a:p>
                    <a:p>
                      <a:pPr marL="0" marR="0" lvl="0" indent="0" algn="ctr" defTabSz="914400" rtl="0" eaLnBrk="1" fontAlgn="auto" latinLnBrk="0" hangingPunct="1">
                        <a:lnSpc>
                          <a:spcPct val="100000"/>
                        </a:lnSpc>
                        <a:spcBef>
                          <a:spcPts val="0"/>
                        </a:spcBef>
                        <a:spcAft>
                          <a:spcPts val="0"/>
                        </a:spcAft>
                        <a:buClrTx/>
                        <a:buSzTx/>
                        <a:buFontTx/>
                        <a:buNone/>
                        <a:tabLst/>
                        <a:defRPr/>
                      </a:pPr>
                      <a:r>
                        <a:rPr lang="it-IT" sz="1100" b="1" dirty="0">
                          <a:solidFill>
                            <a:srgbClr val="5A8A26"/>
                          </a:solidFill>
                          <a:latin typeface="Candara" panose="020E0502030303020204" pitchFamily="34" charset="0"/>
                        </a:rPr>
                        <a:t>Pendenza</a:t>
                      </a:r>
                    </a:p>
                  </a:txBody>
                  <a:tcPr marL="68580" marR="68580" marT="34290" marB="34290">
                    <a:lnL w="28575" cap="flat" cmpd="sng" algn="ctr">
                      <a:solidFill>
                        <a:srgbClr val="00B0F0"/>
                      </a:solidFill>
                      <a:prstDash val="solid"/>
                      <a:round/>
                      <a:headEnd type="none" w="med" len="med"/>
                      <a:tailEnd type="none" w="med" len="med"/>
                    </a:lnL>
                    <a:lnR w="28575" cap="flat" cmpd="sng" algn="ctr">
                      <a:solidFill>
                        <a:srgbClr val="00B0F0"/>
                      </a:solidFill>
                      <a:prstDash val="solid"/>
                      <a:round/>
                      <a:headEnd type="none" w="med" len="med"/>
                      <a:tailEnd type="none" w="med" len="med"/>
                    </a:lnR>
                    <a:lnT w="28575" cap="flat" cmpd="sng" algn="ctr">
                      <a:solidFill>
                        <a:srgbClr val="FFC000"/>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it-IT" sz="1100" dirty="0">
                        <a:solidFill>
                          <a:schemeClr val="accent6">
                            <a:lumMod val="50000"/>
                          </a:schemeClr>
                        </a:solidFill>
                        <a:latin typeface="Candara" panose="020E0502030303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it-IT" sz="1100" b="1" dirty="0">
                          <a:solidFill>
                            <a:srgbClr val="5A8A26"/>
                          </a:solidFill>
                          <a:latin typeface="Candara" panose="020E0502030303020204" pitchFamily="34" charset="0"/>
                        </a:rPr>
                        <a:t>Accessibilità</a:t>
                      </a:r>
                    </a:p>
                    <a:p>
                      <a:pPr marL="0" marR="0" lvl="0" indent="0" algn="ctr" defTabSz="914400" rtl="0" eaLnBrk="1" fontAlgn="auto" latinLnBrk="0" hangingPunct="1">
                        <a:lnSpc>
                          <a:spcPct val="100000"/>
                        </a:lnSpc>
                        <a:spcBef>
                          <a:spcPts val="0"/>
                        </a:spcBef>
                        <a:spcAft>
                          <a:spcPts val="0"/>
                        </a:spcAft>
                        <a:buClrTx/>
                        <a:buSzTx/>
                        <a:buFontTx/>
                        <a:buNone/>
                        <a:tabLst/>
                        <a:defRPr/>
                      </a:pPr>
                      <a:r>
                        <a:rPr lang="it-IT" sz="1100" b="1" dirty="0">
                          <a:solidFill>
                            <a:srgbClr val="FF3300"/>
                          </a:solidFill>
                          <a:latin typeface="Candara" panose="020E0502030303020204" pitchFamily="34" charset="0"/>
                        </a:rPr>
                        <a:t>Distanza</a:t>
                      </a:r>
                    </a:p>
                    <a:p>
                      <a:pPr marL="0" marR="0" lvl="0" indent="0" algn="ctr" defTabSz="914400" rtl="0" eaLnBrk="1" fontAlgn="auto" latinLnBrk="0" hangingPunct="1">
                        <a:lnSpc>
                          <a:spcPct val="100000"/>
                        </a:lnSpc>
                        <a:spcBef>
                          <a:spcPts val="0"/>
                        </a:spcBef>
                        <a:spcAft>
                          <a:spcPts val="0"/>
                        </a:spcAft>
                        <a:buClrTx/>
                        <a:buSzTx/>
                        <a:buFontTx/>
                        <a:buNone/>
                        <a:tabLst/>
                        <a:defRPr/>
                      </a:pPr>
                      <a:r>
                        <a:rPr lang="it-IT" sz="1100" b="1" kern="1200" dirty="0">
                          <a:solidFill>
                            <a:srgbClr val="5A8A26"/>
                          </a:solidFill>
                          <a:latin typeface="Candara" panose="020E0502030303020204" pitchFamily="34" charset="0"/>
                          <a:ea typeface="+mn-ea"/>
                          <a:cs typeface="+mn-cs"/>
                        </a:rPr>
                        <a:t>Pendenza</a:t>
                      </a:r>
                    </a:p>
                  </a:txBody>
                  <a:tcPr marL="68580" marR="68580" marT="34290" marB="34290">
                    <a:lnL w="28575" cap="flat" cmpd="sng" algn="ctr">
                      <a:solidFill>
                        <a:srgbClr val="00B0F0"/>
                      </a:solidFill>
                      <a:prstDash val="solid"/>
                      <a:round/>
                      <a:headEnd type="none" w="med" len="med"/>
                      <a:tailEnd type="none" w="med" len="med"/>
                    </a:lnL>
                    <a:lnR w="28575" cap="flat" cmpd="sng" algn="ctr">
                      <a:solidFill>
                        <a:srgbClr val="00B0F0"/>
                      </a:solidFill>
                      <a:prstDash val="solid"/>
                      <a:round/>
                      <a:headEnd type="none" w="med" len="med"/>
                      <a:tailEnd type="none" w="med" len="med"/>
                    </a:lnR>
                    <a:lnT w="28575" cap="flat" cmpd="sng" algn="ctr">
                      <a:solidFill>
                        <a:srgbClr val="FFC000"/>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it-IT" sz="1100" dirty="0">
                        <a:solidFill>
                          <a:schemeClr val="accent1"/>
                        </a:solidFill>
                        <a:latin typeface="Candara" panose="020E0502030303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it-IT" sz="1100" b="1" dirty="0">
                          <a:solidFill>
                            <a:srgbClr val="5A8A26"/>
                          </a:solidFill>
                          <a:latin typeface="Candara" panose="020E0502030303020204" pitchFamily="34" charset="0"/>
                        </a:rPr>
                        <a:t>Accessibilità</a:t>
                      </a:r>
                    </a:p>
                    <a:p>
                      <a:pPr marL="0" marR="0" lvl="0" indent="0" algn="ctr" defTabSz="914400" rtl="0" eaLnBrk="1" fontAlgn="auto" latinLnBrk="0" hangingPunct="1">
                        <a:lnSpc>
                          <a:spcPct val="100000"/>
                        </a:lnSpc>
                        <a:spcBef>
                          <a:spcPts val="0"/>
                        </a:spcBef>
                        <a:spcAft>
                          <a:spcPts val="0"/>
                        </a:spcAft>
                        <a:buClrTx/>
                        <a:buSzTx/>
                        <a:buFontTx/>
                        <a:buNone/>
                        <a:tabLst/>
                        <a:defRPr/>
                      </a:pPr>
                      <a:r>
                        <a:rPr lang="it-IT" sz="1100" b="1" dirty="0">
                          <a:solidFill>
                            <a:srgbClr val="5A8A26"/>
                          </a:solidFill>
                          <a:latin typeface="Candara" panose="020E0502030303020204" pitchFamily="34" charset="0"/>
                        </a:rPr>
                        <a:t>Distanza</a:t>
                      </a:r>
                    </a:p>
                    <a:p>
                      <a:pPr marL="0" marR="0" lvl="0" indent="0" algn="ctr" defTabSz="914400" rtl="0" eaLnBrk="1" fontAlgn="auto" latinLnBrk="0" hangingPunct="1">
                        <a:lnSpc>
                          <a:spcPct val="100000"/>
                        </a:lnSpc>
                        <a:spcBef>
                          <a:spcPts val="0"/>
                        </a:spcBef>
                        <a:spcAft>
                          <a:spcPts val="0"/>
                        </a:spcAft>
                        <a:buClrTx/>
                        <a:buSzTx/>
                        <a:buFontTx/>
                        <a:buNone/>
                        <a:tabLst/>
                        <a:defRPr/>
                      </a:pPr>
                      <a:r>
                        <a:rPr lang="it-IT" sz="1100" b="1" dirty="0">
                          <a:solidFill>
                            <a:srgbClr val="FF3300"/>
                          </a:solidFill>
                          <a:latin typeface="Candara" panose="020E0502030303020204" pitchFamily="34" charset="0"/>
                        </a:rPr>
                        <a:t>Pendenza</a:t>
                      </a:r>
                    </a:p>
                  </a:txBody>
                  <a:tcPr marL="68580" marR="68580" marT="34290" marB="34290">
                    <a:lnL w="28575" cap="flat" cmpd="sng" algn="ctr">
                      <a:solidFill>
                        <a:srgbClr val="00B0F0"/>
                      </a:solidFill>
                      <a:prstDash val="solid"/>
                      <a:round/>
                      <a:headEnd type="none" w="med" len="med"/>
                      <a:tailEnd type="none" w="med" len="med"/>
                    </a:lnL>
                    <a:lnR w="28575" cap="flat" cmpd="sng" algn="ctr">
                      <a:solidFill>
                        <a:srgbClr val="00B0F0"/>
                      </a:solidFill>
                      <a:prstDash val="solid"/>
                      <a:round/>
                      <a:headEnd type="none" w="med" len="med"/>
                      <a:tailEnd type="none" w="med" len="med"/>
                    </a:lnR>
                    <a:lnT w="28575" cap="flat" cmpd="sng" algn="ctr">
                      <a:solidFill>
                        <a:srgbClr val="FFC000"/>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it-IT" sz="1100" dirty="0">
                        <a:solidFill>
                          <a:schemeClr val="accent1"/>
                        </a:solidFill>
                        <a:latin typeface="Candara" panose="020E0502030303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it-IT" sz="1100" b="1" dirty="0">
                          <a:solidFill>
                            <a:srgbClr val="FF3300"/>
                          </a:solidFill>
                          <a:latin typeface="Candara" panose="020E0502030303020204" pitchFamily="34" charset="0"/>
                        </a:rPr>
                        <a:t>Accessibilità</a:t>
                      </a:r>
                    </a:p>
                    <a:p>
                      <a:pPr marL="0" marR="0" lvl="0" indent="0" algn="ctr" defTabSz="914400" rtl="0" eaLnBrk="1" fontAlgn="auto" latinLnBrk="0" hangingPunct="1">
                        <a:lnSpc>
                          <a:spcPct val="100000"/>
                        </a:lnSpc>
                        <a:spcBef>
                          <a:spcPts val="0"/>
                        </a:spcBef>
                        <a:spcAft>
                          <a:spcPts val="0"/>
                        </a:spcAft>
                        <a:buClrTx/>
                        <a:buSzTx/>
                        <a:buFontTx/>
                        <a:buNone/>
                        <a:tabLst/>
                        <a:defRPr/>
                      </a:pPr>
                      <a:r>
                        <a:rPr lang="it-IT" sz="1100" b="1" dirty="0">
                          <a:solidFill>
                            <a:srgbClr val="FF3300"/>
                          </a:solidFill>
                          <a:latin typeface="Candara" panose="020E0502030303020204" pitchFamily="34" charset="0"/>
                        </a:rPr>
                        <a:t>Dist</a:t>
                      </a:r>
                      <a:r>
                        <a:rPr lang="it-IT" sz="1100" b="1" dirty="0">
                          <a:solidFill>
                            <a:srgbClr val="5A8A26"/>
                          </a:solidFill>
                          <a:latin typeface="Candara" panose="020E0502030303020204" pitchFamily="34" charset="0"/>
                        </a:rPr>
                        <a:t>anza</a:t>
                      </a:r>
                    </a:p>
                    <a:p>
                      <a:pPr marL="0" marR="0" lvl="0" indent="0" algn="ctr" defTabSz="914400" rtl="0" eaLnBrk="1" fontAlgn="auto" latinLnBrk="0" hangingPunct="1">
                        <a:lnSpc>
                          <a:spcPct val="100000"/>
                        </a:lnSpc>
                        <a:spcBef>
                          <a:spcPts val="0"/>
                        </a:spcBef>
                        <a:spcAft>
                          <a:spcPts val="0"/>
                        </a:spcAft>
                        <a:buClrTx/>
                        <a:buSzTx/>
                        <a:buFontTx/>
                        <a:buNone/>
                        <a:tabLst/>
                        <a:defRPr/>
                      </a:pPr>
                      <a:r>
                        <a:rPr lang="it-IT" sz="1100" b="1" dirty="0">
                          <a:solidFill>
                            <a:srgbClr val="FF3300"/>
                          </a:solidFill>
                          <a:latin typeface="Candara" panose="020E0502030303020204" pitchFamily="34" charset="0"/>
                        </a:rPr>
                        <a:t>Pendenza</a:t>
                      </a:r>
                    </a:p>
                  </a:txBody>
                  <a:tcPr marL="68580" marR="68580" marT="34290" marB="34290">
                    <a:lnL w="28575" cap="flat" cmpd="sng" algn="ctr">
                      <a:solidFill>
                        <a:srgbClr val="00B0F0"/>
                      </a:solidFill>
                      <a:prstDash val="solid"/>
                      <a:round/>
                      <a:headEnd type="none" w="med" len="med"/>
                      <a:tailEnd type="none" w="med" len="med"/>
                    </a:lnL>
                    <a:lnR w="28575" cap="flat" cmpd="sng" algn="ctr">
                      <a:solidFill>
                        <a:srgbClr val="00B0F0"/>
                      </a:solidFill>
                      <a:prstDash val="solid"/>
                      <a:round/>
                      <a:headEnd type="none" w="med" len="med"/>
                      <a:tailEnd type="none" w="med" len="med"/>
                    </a:lnR>
                    <a:lnT w="28575" cap="flat" cmpd="sng" algn="ctr">
                      <a:solidFill>
                        <a:srgbClr val="FFC000"/>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it-IT" sz="1100" dirty="0">
                        <a:solidFill>
                          <a:schemeClr val="accent1"/>
                        </a:solidFill>
                        <a:latin typeface="Candara" panose="020E0502030303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it-IT" sz="1100" b="1" dirty="0">
                          <a:solidFill>
                            <a:srgbClr val="FF3300"/>
                          </a:solidFill>
                          <a:latin typeface="Candara" panose="020E0502030303020204" pitchFamily="34" charset="0"/>
                        </a:rPr>
                        <a:t>Accessibilità</a:t>
                      </a:r>
                    </a:p>
                    <a:p>
                      <a:pPr marL="0" marR="0" lvl="0" indent="0" algn="ctr" defTabSz="914400" rtl="0" eaLnBrk="1" fontAlgn="auto" latinLnBrk="0" hangingPunct="1">
                        <a:lnSpc>
                          <a:spcPct val="100000"/>
                        </a:lnSpc>
                        <a:spcBef>
                          <a:spcPts val="0"/>
                        </a:spcBef>
                        <a:spcAft>
                          <a:spcPts val="0"/>
                        </a:spcAft>
                        <a:buClrTx/>
                        <a:buSzTx/>
                        <a:buFontTx/>
                        <a:buNone/>
                        <a:tabLst/>
                        <a:defRPr/>
                      </a:pPr>
                      <a:r>
                        <a:rPr lang="it-IT" sz="1100" b="1" dirty="0">
                          <a:solidFill>
                            <a:srgbClr val="FF3300"/>
                          </a:solidFill>
                          <a:latin typeface="Candara" panose="020E0502030303020204" pitchFamily="34" charset="0"/>
                        </a:rPr>
                        <a:t>Distanza</a:t>
                      </a:r>
                    </a:p>
                    <a:p>
                      <a:pPr marL="0" marR="0" lvl="0" indent="0" algn="ctr" defTabSz="914400" rtl="0" eaLnBrk="1" fontAlgn="auto" latinLnBrk="0" hangingPunct="1">
                        <a:lnSpc>
                          <a:spcPct val="100000"/>
                        </a:lnSpc>
                        <a:spcBef>
                          <a:spcPts val="0"/>
                        </a:spcBef>
                        <a:spcAft>
                          <a:spcPts val="0"/>
                        </a:spcAft>
                        <a:buClrTx/>
                        <a:buSzTx/>
                        <a:buFontTx/>
                        <a:buNone/>
                        <a:tabLst/>
                        <a:defRPr/>
                      </a:pPr>
                      <a:r>
                        <a:rPr lang="it-IT" sz="1100" b="1" dirty="0">
                          <a:solidFill>
                            <a:srgbClr val="5A8A26"/>
                          </a:solidFill>
                          <a:latin typeface="Candara" panose="020E0502030303020204" pitchFamily="34" charset="0"/>
                        </a:rPr>
                        <a:t>Pendenza</a:t>
                      </a:r>
                    </a:p>
                  </a:txBody>
                  <a:tcPr marL="68580" marR="68580" marT="34290" marB="34290">
                    <a:lnL w="28575" cap="flat" cmpd="sng" algn="ctr">
                      <a:solidFill>
                        <a:srgbClr val="00B0F0"/>
                      </a:solidFill>
                      <a:prstDash val="solid"/>
                      <a:round/>
                      <a:headEnd type="none" w="med" len="med"/>
                      <a:tailEnd type="none" w="med" len="med"/>
                    </a:lnL>
                    <a:lnR w="28575" cap="flat" cmpd="sng" algn="ctr">
                      <a:solidFill>
                        <a:srgbClr val="00B0F0"/>
                      </a:solidFill>
                      <a:prstDash val="solid"/>
                      <a:round/>
                      <a:headEnd type="none" w="med" len="med"/>
                      <a:tailEnd type="none" w="med" len="med"/>
                    </a:lnR>
                    <a:lnT w="28575" cap="flat" cmpd="sng" algn="ctr">
                      <a:solidFill>
                        <a:srgbClr val="FFC000"/>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878151893"/>
                  </a:ext>
                </a:extLst>
              </a:tr>
              <a:tr h="1303020">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it-IT" sz="1100" dirty="0">
                        <a:latin typeface="Candara" panose="020E0502030303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it-IT" sz="1100" dirty="0">
                        <a:latin typeface="Candara" panose="020E0502030303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it-IT" sz="1100" dirty="0">
                          <a:latin typeface="Candara" panose="020E0502030303020204" pitchFamily="34" charset="0"/>
                        </a:rPr>
                        <a:t>Decespugliatore</a:t>
                      </a:r>
                    </a:p>
                  </a:txBody>
                  <a:tcPr marL="68580" marR="68580" marT="34290" marB="34290">
                    <a:lnL w="28575" cap="flat" cmpd="sng" algn="ctr">
                      <a:solidFill>
                        <a:srgbClr val="00B0F0"/>
                      </a:solidFill>
                      <a:prstDash val="solid"/>
                      <a:round/>
                      <a:headEnd type="none" w="med" len="med"/>
                      <a:tailEnd type="none" w="med" len="med"/>
                    </a:lnL>
                    <a:lnR w="28575" cap="flat" cmpd="sng" algn="ctr">
                      <a:solidFill>
                        <a:srgbClr val="00B0F0"/>
                      </a:solidFill>
                      <a:prstDash val="solid"/>
                      <a:round/>
                      <a:headEnd type="none" w="med" len="med"/>
                      <a:tailEnd type="none" w="med" len="med"/>
                    </a:lnR>
                    <a:lnT w="12700" cmpd="sng">
                      <a:noFill/>
                    </a:lnT>
                    <a:lnB w="28575"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indent="-285750">
                        <a:buFont typeface="Arial" panose="020B0604020202020204" pitchFamily="34" charset="0"/>
                        <a:buChar char="•"/>
                      </a:pPr>
                      <a:endParaRPr lang="it-IT" sz="1100" dirty="0">
                        <a:latin typeface="Candara" panose="020E0502030303020204" pitchFamily="34" charset="0"/>
                      </a:endParaRPr>
                    </a:p>
                    <a:p>
                      <a:pPr marL="285750" indent="-285750">
                        <a:buFont typeface="Arial" panose="020B0604020202020204" pitchFamily="34" charset="0"/>
                        <a:buChar char="•"/>
                      </a:pPr>
                      <a:endParaRPr lang="it-IT" sz="1100" dirty="0">
                        <a:latin typeface="Candara" panose="020E0502030303020204" pitchFamily="34" charset="0"/>
                      </a:endParaRPr>
                    </a:p>
                    <a:p>
                      <a:pPr marL="285750" indent="-285750">
                        <a:buFont typeface="Arial" panose="020B0604020202020204" pitchFamily="34" charset="0"/>
                        <a:buChar char="•"/>
                      </a:pPr>
                      <a:r>
                        <a:rPr lang="it-IT" sz="1100" dirty="0">
                          <a:latin typeface="Candara" panose="020E0502030303020204" pitchFamily="34" charset="0"/>
                        </a:rPr>
                        <a:t>Controllo chimico</a:t>
                      </a:r>
                    </a:p>
                  </a:txBody>
                  <a:tcPr marL="68580" marR="68580" marT="34290" marB="34290">
                    <a:lnL w="28575" cap="flat" cmpd="sng" algn="ctr">
                      <a:solidFill>
                        <a:srgbClr val="00B0F0"/>
                      </a:solidFill>
                      <a:prstDash val="solid"/>
                      <a:round/>
                      <a:headEnd type="none" w="med" len="med"/>
                      <a:tailEnd type="none" w="med" len="med"/>
                    </a:lnL>
                    <a:lnR w="28575" cap="flat" cmpd="sng" algn="ctr">
                      <a:solidFill>
                        <a:srgbClr val="00B0F0"/>
                      </a:solidFill>
                      <a:prstDash val="solid"/>
                      <a:round/>
                      <a:headEnd type="none" w="med" len="med"/>
                      <a:tailEnd type="none" w="med" len="med"/>
                    </a:lnR>
                    <a:lnT w="28575" cap="flat" cmpd="sng" algn="ctr">
                      <a:noFill/>
                      <a:prstDash val="solid"/>
                      <a:round/>
                      <a:headEnd type="none" w="med" len="med"/>
                      <a:tailEnd type="none" w="med" len="med"/>
                    </a:lnT>
                    <a:lnB w="28575"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it-IT" sz="1100" dirty="0">
                        <a:latin typeface="Candara" panose="020E0502030303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it-IT" sz="1100" dirty="0">
                        <a:latin typeface="Candara" panose="020E0502030303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it-IT" sz="1100" dirty="0">
                          <a:latin typeface="Candara" panose="020E0502030303020204" pitchFamily="34" charset="0"/>
                        </a:rPr>
                        <a:t>Decespugliatore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it-IT" sz="1100" dirty="0">
                          <a:latin typeface="Candara" panose="020E0502030303020204" pitchFamily="34" charset="0"/>
                        </a:rPr>
                        <a:t>Operatori specializzati su corda</a:t>
                      </a:r>
                    </a:p>
                  </a:txBody>
                  <a:tcPr marL="68580" marR="68580" marT="34290" marB="34290">
                    <a:lnL w="28575" cap="flat" cmpd="sng" algn="ctr">
                      <a:solidFill>
                        <a:srgbClr val="00B0F0"/>
                      </a:solidFill>
                      <a:prstDash val="solid"/>
                      <a:round/>
                      <a:headEnd type="none" w="med" len="med"/>
                      <a:tailEnd type="none" w="med" len="med"/>
                    </a:lnL>
                    <a:lnR w="28575" cap="flat" cmpd="sng" algn="ctr">
                      <a:solidFill>
                        <a:srgbClr val="00B0F0"/>
                      </a:solidFill>
                      <a:prstDash val="solid"/>
                      <a:round/>
                      <a:headEnd type="none" w="med" len="med"/>
                      <a:tailEnd type="none" w="med" len="med"/>
                    </a:lnR>
                    <a:lnT w="12700" cmpd="sng">
                      <a:noFill/>
                    </a:lnT>
                    <a:lnB w="28575"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it-IT" sz="1100" dirty="0">
                        <a:latin typeface="Candara" panose="020E0502030303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it-IT" sz="1100" dirty="0">
                        <a:latin typeface="Candara" panose="020E0502030303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it-IT" sz="1100" dirty="0">
                          <a:latin typeface="Candara" panose="020E0502030303020204" pitchFamily="34" charset="0"/>
                        </a:rPr>
                        <a:t>Rimozione manuale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it-IT" sz="1100" dirty="0">
                          <a:latin typeface="Candara" panose="020E0502030303020204" pitchFamily="34" charset="0"/>
                        </a:rPr>
                        <a:t>Operatori specializzati su corda</a:t>
                      </a:r>
                    </a:p>
                  </a:txBody>
                  <a:tcPr marL="68580" marR="68580" marT="34290" marB="34290">
                    <a:lnL w="28575" cap="flat" cmpd="sng" algn="ctr">
                      <a:solidFill>
                        <a:srgbClr val="00B0F0"/>
                      </a:solidFill>
                      <a:prstDash val="solid"/>
                      <a:round/>
                      <a:headEnd type="none" w="med" len="med"/>
                      <a:tailEnd type="none" w="med" len="med"/>
                    </a:lnL>
                    <a:lnR w="28575" cap="flat" cmpd="sng" algn="ctr">
                      <a:solidFill>
                        <a:srgbClr val="00B0F0"/>
                      </a:solidFill>
                      <a:prstDash val="solid"/>
                      <a:round/>
                      <a:headEnd type="none" w="med" len="med"/>
                      <a:tailEnd type="none" w="med" len="med"/>
                    </a:lnR>
                    <a:lnT w="12700" cmpd="sng">
                      <a:noFill/>
                    </a:lnT>
                    <a:lnB w="28575"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indent="-285750">
                        <a:buFont typeface="Arial" panose="020B0604020202020204" pitchFamily="34" charset="0"/>
                        <a:buChar char="•"/>
                      </a:pPr>
                      <a:endParaRPr lang="it-IT" sz="1100" dirty="0">
                        <a:latin typeface="Candara" panose="020E0502030303020204" pitchFamily="34" charset="0"/>
                      </a:endParaRPr>
                    </a:p>
                    <a:p>
                      <a:pPr marL="285750" indent="-285750">
                        <a:buFont typeface="Arial" panose="020B0604020202020204" pitchFamily="34" charset="0"/>
                        <a:buChar char="•"/>
                      </a:pPr>
                      <a:endParaRPr lang="it-IT" sz="1100" dirty="0">
                        <a:latin typeface="Candara" panose="020E0502030303020204" pitchFamily="34" charset="0"/>
                      </a:endParaRPr>
                    </a:p>
                    <a:p>
                      <a:pPr marL="285750" indent="-285750">
                        <a:buFont typeface="Arial" panose="020B0604020202020204" pitchFamily="34" charset="0"/>
                        <a:buChar char="•"/>
                      </a:pPr>
                      <a:r>
                        <a:rPr lang="it-IT" sz="1100" dirty="0">
                          <a:latin typeface="Candara" panose="020E0502030303020204" pitchFamily="34" charset="0"/>
                        </a:rPr>
                        <a:t>Controllo chimico</a:t>
                      </a:r>
                    </a:p>
                  </a:txBody>
                  <a:tcPr marL="68580" marR="68580" marT="34290" marB="34290">
                    <a:lnL w="28575" cap="flat" cmpd="sng" algn="ctr">
                      <a:solidFill>
                        <a:srgbClr val="00B0F0"/>
                      </a:solidFill>
                      <a:prstDash val="solid"/>
                      <a:round/>
                      <a:headEnd type="none" w="med" len="med"/>
                      <a:tailEnd type="none" w="med" len="med"/>
                    </a:lnL>
                    <a:lnR w="28575" cap="flat" cmpd="sng" algn="ctr">
                      <a:solidFill>
                        <a:srgbClr val="00B0F0"/>
                      </a:solidFill>
                      <a:prstDash val="solid"/>
                      <a:round/>
                      <a:headEnd type="none" w="med" len="med"/>
                      <a:tailEnd type="none" w="med" len="med"/>
                    </a:lnR>
                    <a:lnT w="12700" cmpd="sng">
                      <a:noFill/>
                    </a:lnT>
                    <a:lnB w="28575"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64950769"/>
                  </a:ext>
                </a:extLst>
              </a:tr>
            </a:tbl>
          </a:graphicData>
        </a:graphic>
      </p:graphicFrame>
      <p:pic>
        <p:nvPicPr>
          <p:cNvPr id="4" name="Elemento grafico 3" descr="Freccia GIÙ con riempimento a tinta unita">
            <a:extLst>
              <a:ext uri="{FF2B5EF4-FFF2-40B4-BE49-F238E27FC236}">
                <a16:creationId xmlns:a16="http://schemas.microsoft.com/office/drawing/2014/main" id="{9AAC4206-711A-8DBA-A8E7-0E0EE3FD8DE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564606" y="2678906"/>
            <a:ext cx="514350" cy="514350"/>
          </a:xfrm>
          <a:prstGeom prst="rect">
            <a:avLst/>
          </a:prstGeom>
        </p:spPr>
      </p:pic>
      <p:pic>
        <p:nvPicPr>
          <p:cNvPr id="7" name="Elemento grafico 6" descr="Freccia GIÙ con riempimento a tinta unita">
            <a:extLst>
              <a:ext uri="{FF2B5EF4-FFF2-40B4-BE49-F238E27FC236}">
                <a16:creationId xmlns:a16="http://schemas.microsoft.com/office/drawing/2014/main" id="{9302BBDE-7646-72A6-AD15-FC3931653E5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14388" y="2678906"/>
            <a:ext cx="514350" cy="514350"/>
          </a:xfrm>
          <a:prstGeom prst="rect">
            <a:avLst/>
          </a:prstGeom>
        </p:spPr>
      </p:pic>
      <p:pic>
        <p:nvPicPr>
          <p:cNvPr id="8" name="Elemento grafico 7" descr="Freccia GIÙ con riempimento a tinta unita">
            <a:extLst>
              <a:ext uri="{FF2B5EF4-FFF2-40B4-BE49-F238E27FC236}">
                <a16:creationId xmlns:a16="http://schemas.microsoft.com/office/drawing/2014/main" id="{F7F66132-91EE-8FFA-1053-43D56EF94AE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314825" y="2678906"/>
            <a:ext cx="514350" cy="514350"/>
          </a:xfrm>
          <a:prstGeom prst="rect">
            <a:avLst/>
          </a:prstGeom>
        </p:spPr>
      </p:pic>
      <p:pic>
        <p:nvPicPr>
          <p:cNvPr id="9" name="Elemento grafico 8" descr="Freccia GIÙ con riempimento a tinta unita">
            <a:extLst>
              <a:ext uri="{FF2B5EF4-FFF2-40B4-BE49-F238E27FC236}">
                <a16:creationId xmlns:a16="http://schemas.microsoft.com/office/drawing/2014/main" id="{74C0BDA4-921D-E114-7555-A828C00FCC5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065044" y="2678906"/>
            <a:ext cx="514350" cy="514350"/>
          </a:xfrm>
          <a:prstGeom prst="rect">
            <a:avLst/>
          </a:prstGeom>
        </p:spPr>
      </p:pic>
      <p:pic>
        <p:nvPicPr>
          <p:cNvPr id="11" name="Elemento grafico 10" descr="Freccia GIÙ con riempimento a tinta unita">
            <a:extLst>
              <a:ext uri="{FF2B5EF4-FFF2-40B4-BE49-F238E27FC236}">
                <a16:creationId xmlns:a16="http://schemas.microsoft.com/office/drawing/2014/main" id="{1D781E1F-3832-2336-CB2D-D749D56C02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815263" y="2678906"/>
            <a:ext cx="514350" cy="514350"/>
          </a:xfrm>
          <a:prstGeom prst="rect">
            <a:avLst/>
          </a:prstGeom>
        </p:spPr>
      </p:pic>
      <p:pic>
        <p:nvPicPr>
          <p:cNvPr id="3" name="Immagine 2">
            <a:extLst>
              <a:ext uri="{FF2B5EF4-FFF2-40B4-BE49-F238E27FC236}">
                <a16:creationId xmlns:a16="http://schemas.microsoft.com/office/drawing/2014/main" id="{0878581F-B8E1-1CE5-0D34-CFA52D377940}"/>
              </a:ext>
            </a:extLst>
          </p:cNvPr>
          <p:cNvPicPr>
            <a:picLocks noChangeAspect="1"/>
          </p:cNvPicPr>
          <p:nvPr/>
        </p:nvPicPr>
        <p:blipFill>
          <a:blip r:embed="rId6">
            <a:duotone>
              <a:schemeClr val="bg2">
                <a:shade val="45000"/>
                <a:satMod val="135000"/>
              </a:schemeClr>
              <a:prstClr val="white"/>
            </a:duotone>
            <a:extLst>
              <a:ext uri="{BEBA8EAE-BF5A-486C-A8C5-ECC9F3942E4B}">
                <a14:imgProps xmlns:a14="http://schemas.microsoft.com/office/drawing/2010/main">
                  <a14:imgLayer r:embed="rId7">
                    <a14:imgEffect>
                      <a14:sharpenSoften amount="50000"/>
                    </a14:imgEffect>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88882" y="4637999"/>
            <a:ext cx="466492" cy="346396"/>
          </a:xfrm>
          <a:prstGeom prst="rect">
            <a:avLst/>
          </a:prstGeom>
        </p:spPr>
      </p:pic>
    </p:spTree>
    <p:extLst>
      <p:ext uri="{BB962C8B-B14F-4D97-AF65-F5344CB8AC3E}">
        <p14:creationId xmlns:p14="http://schemas.microsoft.com/office/powerpoint/2010/main" val="2318213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2B682-037B-54AF-4653-A35888C2B5B6}"/>
            </a:ext>
          </a:extLst>
        </p:cNvPr>
        <p:cNvGrpSpPr/>
        <p:nvPr/>
      </p:nvGrpSpPr>
      <p:grpSpPr>
        <a:xfrm>
          <a:off x="0" y="0"/>
          <a:ext cx="0" cy="0"/>
          <a:chOff x="0" y="0"/>
          <a:chExt cx="0" cy="0"/>
        </a:xfrm>
      </p:grpSpPr>
      <p:sp>
        <p:nvSpPr>
          <p:cNvPr id="19" name="Segnaposto numero diapositiva 18">
            <a:extLst>
              <a:ext uri="{FF2B5EF4-FFF2-40B4-BE49-F238E27FC236}">
                <a16:creationId xmlns:a16="http://schemas.microsoft.com/office/drawing/2014/main" id="{3CC1760A-759D-F604-2CC2-15086EF0BCF6}"/>
              </a:ext>
            </a:extLst>
          </p:cNvPr>
          <p:cNvSpPr>
            <a:spLocks noGrp="1"/>
          </p:cNvSpPr>
          <p:nvPr>
            <p:ph type="sldNum" sz="quarter" idx="12"/>
          </p:nvPr>
        </p:nvSpPr>
        <p:spPr/>
        <p:txBody>
          <a:bodyPr/>
          <a:lstStyle/>
          <a:p>
            <a:fld id="{60C2F52E-B947-4540-81CB-387B1CE3EEAC}" type="slidenum">
              <a:rPr lang="it-IT" smtClean="0"/>
              <a:t>15</a:t>
            </a:fld>
            <a:endParaRPr lang="it-IT"/>
          </a:p>
        </p:txBody>
      </p:sp>
      <p:pic>
        <p:nvPicPr>
          <p:cNvPr id="14" name="Immagine 13">
            <a:extLst>
              <a:ext uri="{FF2B5EF4-FFF2-40B4-BE49-F238E27FC236}">
                <a16:creationId xmlns:a16="http://schemas.microsoft.com/office/drawing/2014/main" id="{8134B873-9553-AC31-7300-DE5F542F6F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9737" y="3848033"/>
            <a:ext cx="1027063" cy="762651"/>
          </a:xfrm>
          <a:prstGeom prst="rect">
            <a:avLst/>
          </a:prstGeom>
        </p:spPr>
      </p:pic>
      <p:sp>
        <p:nvSpPr>
          <p:cNvPr id="6" name="CasellaDiTesto 5">
            <a:extLst>
              <a:ext uri="{FF2B5EF4-FFF2-40B4-BE49-F238E27FC236}">
                <a16:creationId xmlns:a16="http://schemas.microsoft.com/office/drawing/2014/main" id="{9833486E-5A64-55A0-F095-F74254E43C25}"/>
              </a:ext>
            </a:extLst>
          </p:cNvPr>
          <p:cNvSpPr txBox="1"/>
          <p:nvPr/>
        </p:nvSpPr>
        <p:spPr>
          <a:xfrm>
            <a:off x="73819" y="2995303"/>
            <a:ext cx="3657599" cy="784830"/>
          </a:xfrm>
          <a:prstGeom prst="rect">
            <a:avLst/>
          </a:prstGeom>
          <a:noFill/>
          <a:ln w="38100">
            <a:noFill/>
          </a:ln>
        </p:spPr>
        <p:txBody>
          <a:bodyPr wrap="square" rtlCol="0">
            <a:spAutoFit/>
          </a:bodyPr>
          <a:lstStyle/>
          <a:p>
            <a:pPr algn="ctr">
              <a:spcAft>
                <a:spcPts val="1350"/>
              </a:spcAft>
            </a:pPr>
            <a:r>
              <a:rPr lang="it-IT" sz="1500" dirty="0">
                <a:latin typeface="Candara" panose="020E0502030303020204" pitchFamily="34" charset="0"/>
                <a:ea typeface="Calibri" panose="020F0502020204030204" pitchFamily="34" charset="0"/>
                <a:cs typeface="Arial Narrow" panose="020B0606020202030204" pitchFamily="34" charset="0"/>
              </a:rPr>
              <a:t>La completa eradicazione di </a:t>
            </a:r>
            <a:r>
              <a:rPr lang="it-IT" sz="1500" i="1" dirty="0" err="1">
                <a:latin typeface="Candara" panose="020E0502030303020204" pitchFamily="34" charset="0"/>
                <a:ea typeface="Calibri" panose="020F0502020204030204" pitchFamily="34" charset="0"/>
                <a:cs typeface="Arial Narrow" panose="020B0606020202030204" pitchFamily="34" charset="0"/>
              </a:rPr>
              <a:t>Opuntia</a:t>
            </a:r>
            <a:r>
              <a:rPr lang="it-IT" sz="1500" dirty="0">
                <a:latin typeface="Candara" panose="020E0502030303020204" pitchFamily="34" charset="0"/>
                <a:ea typeface="Calibri" panose="020F0502020204030204" pitchFamily="34" charset="0"/>
                <a:cs typeface="Arial Narrow" panose="020B0606020202030204" pitchFamily="34" charset="0"/>
              </a:rPr>
              <a:t> non è fattibile con le risorse economiche disponibili</a:t>
            </a:r>
            <a:endParaRPr lang="en-US" sz="1500" dirty="0">
              <a:latin typeface="Candara" panose="020E0502030303020204" pitchFamily="34" charset="0"/>
              <a:ea typeface="Calibri" panose="020F0502020204030204" pitchFamily="34" charset="0"/>
              <a:cs typeface="Arial Narrow" panose="020B0606020202030204" pitchFamily="34" charset="0"/>
            </a:endParaRPr>
          </a:p>
        </p:txBody>
      </p:sp>
      <p:sp>
        <p:nvSpPr>
          <p:cNvPr id="11" name="CasellaDiTesto 10">
            <a:extLst>
              <a:ext uri="{FF2B5EF4-FFF2-40B4-BE49-F238E27FC236}">
                <a16:creationId xmlns:a16="http://schemas.microsoft.com/office/drawing/2014/main" id="{2B204E0A-D84E-1ED8-4EFF-5E0ABBB1C537}"/>
              </a:ext>
            </a:extLst>
          </p:cNvPr>
          <p:cNvSpPr txBox="1"/>
          <p:nvPr/>
        </p:nvSpPr>
        <p:spPr>
          <a:xfrm>
            <a:off x="154783" y="235200"/>
            <a:ext cx="3657599" cy="2108269"/>
          </a:xfrm>
          <a:prstGeom prst="rect">
            <a:avLst/>
          </a:prstGeom>
          <a:noFill/>
          <a:ln w="38100">
            <a:noFill/>
          </a:ln>
        </p:spPr>
        <p:txBody>
          <a:bodyPr wrap="square" rtlCol="0">
            <a:spAutoFit/>
          </a:bodyPr>
          <a:lstStyle/>
          <a:p>
            <a:pPr>
              <a:spcAft>
                <a:spcPts val="1350"/>
              </a:spcAft>
            </a:pPr>
            <a:r>
              <a:rPr lang="it-IT" sz="1500" b="1" dirty="0">
                <a:latin typeface="Candara" panose="020E0502030303020204" pitchFamily="34" charset="0"/>
                <a:ea typeface="Calibri" panose="020F0502020204030204" pitchFamily="34" charset="0"/>
                <a:cs typeface="Arial Narrow" panose="020B0606020202030204" pitchFamily="34" charset="0"/>
              </a:rPr>
              <a:t>Fattori per stima dei tempi e dei costi degli interventi:</a:t>
            </a:r>
            <a:endParaRPr lang="en-US" sz="1500" b="1" dirty="0">
              <a:latin typeface="Candara" panose="020E0502030303020204" pitchFamily="34" charset="0"/>
              <a:ea typeface="Calibri" panose="020F0502020204030204" pitchFamily="34" charset="0"/>
              <a:cs typeface="Arial Narrow" panose="020B0606020202030204" pitchFamily="34" charset="0"/>
            </a:endParaRPr>
          </a:p>
          <a:p>
            <a:pPr marL="214313" indent="-214313">
              <a:spcAft>
                <a:spcPts val="450"/>
              </a:spcAft>
              <a:buFont typeface="Arial" panose="020B0604020202020204" pitchFamily="34" charset="0"/>
              <a:buChar char="•"/>
            </a:pPr>
            <a:r>
              <a:rPr lang="it-IT" sz="1350" dirty="0">
                <a:latin typeface="Candara" panose="020E0502030303020204" pitchFamily="34" charset="0"/>
                <a:ea typeface="Calibri" panose="020F0502020204030204" pitchFamily="34" charset="0"/>
                <a:cs typeface="Arial Narrow" panose="020B0606020202030204" pitchFamily="34" charset="0"/>
              </a:rPr>
              <a:t>Rete stradale ridotta e zone ripide </a:t>
            </a:r>
            <a:r>
              <a:rPr lang="it-IT" sz="1350" dirty="0">
                <a:latin typeface="Candara" panose="020E0502030303020204" pitchFamily="34" charset="0"/>
                <a:ea typeface="Calibri" panose="020F0502020204030204" pitchFamily="34" charset="0"/>
                <a:cs typeface="Arial Narrow" panose="020B0606020202030204" pitchFamily="34" charset="0"/>
                <a:sym typeface="Wingdings" panose="05000000000000000000" pitchFamily="2" charset="2"/>
              </a:rPr>
              <a:t></a:t>
            </a:r>
            <a:r>
              <a:rPr lang="it-IT" sz="1350" dirty="0">
                <a:latin typeface="Candara" panose="020E0502030303020204" pitchFamily="34" charset="0"/>
                <a:ea typeface="Calibri" panose="020F0502020204030204" pitchFamily="34" charset="0"/>
                <a:cs typeface="Arial Narrow" panose="020B0606020202030204" pitchFamily="34" charset="0"/>
              </a:rPr>
              <a:t> </a:t>
            </a:r>
            <a:r>
              <a:rPr lang="it-IT" sz="1350" b="1" dirty="0">
                <a:latin typeface="Candara" panose="020E0502030303020204" pitchFamily="34" charset="0"/>
                <a:ea typeface="Calibri" panose="020F0502020204030204" pitchFamily="34" charset="0"/>
                <a:cs typeface="Arial Narrow" panose="020B0606020202030204" pitchFamily="34" charset="0"/>
              </a:rPr>
              <a:t>&gt; costo e tempo</a:t>
            </a:r>
          </a:p>
          <a:p>
            <a:pPr marL="214313" indent="-214313">
              <a:spcAft>
                <a:spcPts val="450"/>
              </a:spcAft>
              <a:buFont typeface="Arial" panose="020B0604020202020204" pitchFamily="34" charset="0"/>
              <a:buChar char="•"/>
            </a:pPr>
            <a:r>
              <a:rPr lang="it-IT" sz="1350" dirty="0">
                <a:latin typeface="Candara" panose="020E0502030303020204" pitchFamily="34" charset="0"/>
                <a:ea typeface="Calibri" panose="020F0502020204030204" pitchFamily="34" charset="0"/>
                <a:cs typeface="Arial Narrow" panose="020B0606020202030204" pitchFamily="34" charset="0"/>
              </a:rPr>
              <a:t>Necessità di </a:t>
            </a:r>
            <a:r>
              <a:rPr lang="it-IT" sz="1350" b="1" dirty="0">
                <a:latin typeface="Candara" panose="020E0502030303020204" pitchFamily="34" charset="0"/>
                <a:ea typeface="Calibri" panose="020F0502020204030204" pitchFamily="34" charset="0"/>
                <a:cs typeface="Arial Narrow" panose="020B0606020202030204" pitchFamily="34" charset="0"/>
              </a:rPr>
              <a:t>operai specializzati </a:t>
            </a:r>
            <a:r>
              <a:rPr lang="it-IT" sz="1350" dirty="0">
                <a:latin typeface="Candara" panose="020E0502030303020204" pitchFamily="34" charset="0"/>
                <a:ea typeface="Calibri" panose="020F0502020204030204" pitchFamily="34" charset="0"/>
                <a:cs typeface="Arial Narrow" panose="020B0606020202030204" pitchFamily="34" charset="0"/>
              </a:rPr>
              <a:t>nell'uso delle funi per interventi su scogliere</a:t>
            </a:r>
          </a:p>
          <a:p>
            <a:pPr marL="214313" indent="-214313">
              <a:spcAft>
                <a:spcPts val="450"/>
              </a:spcAft>
              <a:buFont typeface="Arial" panose="020B0604020202020204" pitchFamily="34" charset="0"/>
              <a:buChar char="•"/>
            </a:pPr>
            <a:r>
              <a:rPr lang="it-IT" sz="1350" b="1" dirty="0">
                <a:latin typeface="Candara" panose="020E0502030303020204" pitchFamily="34" charset="0"/>
                <a:ea typeface="Calibri" panose="020F0502020204030204" pitchFamily="34" charset="0"/>
                <a:cs typeface="Arial Narrow" panose="020B0606020202030204" pitchFamily="34" charset="0"/>
              </a:rPr>
              <a:t>Collaborazione</a:t>
            </a:r>
            <a:r>
              <a:rPr lang="it-IT" sz="1350" dirty="0">
                <a:latin typeface="Candara" panose="020E0502030303020204" pitchFamily="34" charset="0"/>
                <a:ea typeface="Calibri" panose="020F0502020204030204" pitchFamily="34" charset="0"/>
                <a:cs typeface="Arial Narrow" panose="020B0606020202030204" pitchFamily="34" charset="0"/>
              </a:rPr>
              <a:t> con la nuova amministrazione comunale</a:t>
            </a:r>
          </a:p>
        </p:txBody>
      </p:sp>
      <p:sp>
        <p:nvSpPr>
          <p:cNvPr id="12" name="CasellaDiTesto 11">
            <a:extLst>
              <a:ext uri="{FF2B5EF4-FFF2-40B4-BE49-F238E27FC236}">
                <a16:creationId xmlns:a16="http://schemas.microsoft.com/office/drawing/2014/main" id="{7F1AEA91-9F6D-ABE2-DE30-B0381F28F302}"/>
              </a:ext>
            </a:extLst>
          </p:cNvPr>
          <p:cNvSpPr txBox="1"/>
          <p:nvPr/>
        </p:nvSpPr>
        <p:spPr>
          <a:xfrm>
            <a:off x="564356" y="4179688"/>
            <a:ext cx="2676525" cy="553998"/>
          </a:xfrm>
          <a:prstGeom prst="rect">
            <a:avLst/>
          </a:prstGeom>
          <a:noFill/>
          <a:ln w="38100">
            <a:noFill/>
          </a:ln>
        </p:spPr>
        <p:txBody>
          <a:bodyPr wrap="square" rtlCol="0">
            <a:spAutoFit/>
          </a:bodyPr>
          <a:lstStyle/>
          <a:p>
            <a:pPr algn="ctr"/>
            <a:r>
              <a:rPr lang="it-IT" sz="1500" b="1" dirty="0">
                <a:solidFill>
                  <a:srgbClr val="C00000"/>
                </a:solidFill>
                <a:latin typeface="Candara" panose="020E0502030303020204" pitchFamily="34" charset="0"/>
              </a:rPr>
              <a:t>Categorie di priorità </a:t>
            </a:r>
            <a:r>
              <a:rPr lang="it-IT" sz="1500" dirty="0">
                <a:latin typeface="Candara" panose="020E0502030303020204" pitchFamily="34" charset="0"/>
              </a:rPr>
              <a:t>per gli interventi di </a:t>
            </a:r>
            <a:r>
              <a:rPr lang="it-IT" sz="1500" i="1" dirty="0" err="1">
                <a:latin typeface="Candara" panose="020E0502030303020204" pitchFamily="34" charset="0"/>
              </a:rPr>
              <a:t>Opuntia</a:t>
            </a:r>
            <a:endParaRPr lang="it-IT" sz="1500" dirty="0">
              <a:latin typeface="Candara" panose="020E0502030303020204" pitchFamily="34" charset="0"/>
            </a:endParaRPr>
          </a:p>
        </p:txBody>
      </p:sp>
      <p:pic>
        <p:nvPicPr>
          <p:cNvPr id="20" name="Immagine 19" descr="Immagine che contiene aria aperta, natura, cielo, montagna&#10;&#10;Il contenuto generato dall'IA potrebbe non essere corretto.">
            <a:extLst>
              <a:ext uri="{FF2B5EF4-FFF2-40B4-BE49-F238E27FC236}">
                <a16:creationId xmlns:a16="http://schemas.microsoft.com/office/drawing/2014/main" id="{979EC501-501F-BCDC-7F0C-B5B77D252317}"/>
              </a:ext>
            </a:extLst>
          </p:cNvPr>
          <p:cNvPicPr>
            <a:picLocks noChangeAspect="1"/>
          </p:cNvPicPr>
          <p:nvPr/>
        </p:nvPicPr>
        <p:blipFill>
          <a:blip r:embed="rId4">
            <a:extLst>
              <a:ext uri="{28A0092B-C50C-407E-A947-70E740481C1C}">
                <a14:useLocalDpi xmlns:a14="http://schemas.microsoft.com/office/drawing/2010/main" val="0"/>
              </a:ext>
            </a:extLst>
          </a:blip>
          <a:srcRect l="20930" t="23243" r="24710"/>
          <a:stretch/>
        </p:blipFill>
        <p:spPr>
          <a:xfrm>
            <a:off x="6238875" y="174028"/>
            <a:ext cx="2876550" cy="1827757"/>
          </a:xfrm>
          <a:prstGeom prst="rect">
            <a:avLst/>
          </a:prstGeom>
          <a:noFill/>
          <a:ln w="38100">
            <a:solidFill>
              <a:srgbClr val="FFCF37"/>
            </a:solidFill>
          </a:ln>
        </p:spPr>
      </p:pic>
      <p:pic>
        <p:nvPicPr>
          <p:cNvPr id="16" name="Immagine 15" descr="Immagine che contiene aria aperta, natura, nuvola, acqua&#10;&#10;Il contenuto generato dall'IA potrebbe non essere corretto.">
            <a:extLst>
              <a:ext uri="{FF2B5EF4-FFF2-40B4-BE49-F238E27FC236}">
                <a16:creationId xmlns:a16="http://schemas.microsoft.com/office/drawing/2014/main" id="{DEC8DCFD-6492-8638-4959-8995109D72E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84006" y="1668056"/>
            <a:ext cx="2802733" cy="2102050"/>
          </a:xfrm>
          <a:prstGeom prst="rect">
            <a:avLst/>
          </a:prstGeom>
          <a:noFill/>
          <a:ln w="38100">
            <a:solidFill>
              <a:schemeClr val="tx2">
                <a:lumMod val="25000"/>
                <a:lumOff val="75000"/>
              </a:schemeClr>
            </a:solidFill>
          </a:ln>
        </p:spPr>
      </p:pic>
      <p:pic>
        <p:nvPicPr>
          <p:cNvPr id="24" name="Immagine 23" descr="Immagine che contiene aria aperta, natura, nuvola, montagna&#10;&#10;Il contenuto generato dall'IA potrebbe non essere corretto.">
            <a:extLst>
              <a:ext uri="{FF2B5EF4-FFF2-40B4-BE49-F238E27FC236}">
                <a16:creationId xmlns:a16="http://schemas.microsoft.com/office/drawing/2014/main" id="{862CC8EC-AFB3-83C4-E9E3-BCA2CCB0F199}"/>
              </a:ext>
            </a:extLst>
          </p:cNvPr>
          <p:cNvPicPr>
            <a:picLocks noChangeAspect="1"/>
          </p:cNvPicPr>
          <p:nvPr/>
        </p:nvPicPr>
        <p:blipFill>
          <a:blip r:embed="rId6">
            <a:extLst>
              <a:ext uri="{28A0092B-C50C-407E-A947-70E740481C1C}">
                <a14:useLocalDpi xmlns:a14="http://schemas.microsoft.com/office/drawing/2010/main" val="0"/>
              </a:ext>
            </a:extLst>
          </a:blip>
          <a:srcRect b="17688"/>
          <a:stretch>
            <a:fillRect/>
          </a:stretch>
        </p:blipFill>
        <p:spPr>
          <a:xfrm>
            <a:off x="6353176" y="2073418"/>
            <a:ext cx="2764631" cy="1706715"/>
          </a:xfrm>
          <a:prstGeom prst="rect">
            <a:avLst/>
          </a:prstGeom>
          <a:noFill/>
          <a:ln w="38100">
            <a:solidFill>
              <a:schemeClr val="tx2">
                <a:lumMod val="25000"/>
                <a:lumOff val="75000"/>
              </a:schemeClr>
            </a:solidFill>
          </a:ln>
        </p:spPr>
      </p:pic>
      <p:pic>
        <p:nvPicPr>
          <p:cNvPr id="2" name="Immagine 1" descr="Immagine che contiene aria aperta, pianta, acqua, lago&#10;&#10;Il contenuto generato dall'IA potrebbe non essere corretto.">
            <a:extLst>
              <a:ext uri="{FF2B5EF4-FFF2-40B4-BE49-F238E27FC236}">
                <a16:creationId xmlns:a16="http://schemas.microsoft.com/office/drawing/2014/main" id="{BE5D55C2-0AC7-885E-A6C1-F36300599C7F}"/>
              </a:ext>
            </a:extLst>
          </p:cNvPr>
          <p:cNvPicPr>
            <a:picLocks noChangeAspect="1"/>
          </p:cNvPicPr>
          <p:nvPr/>
        </p:nvPicPr>
        <p:blipFill>
          <a:blip r:embed="rId7">
            <a:extLst>
              <a:ext uri="{28A0092B-C50C-407E-A947-70E740481C1C}">
                <a14:useLocalDpi xmlns:a14="http://schemas.microsoft.com/office/drawing/2010/main" val="0"/>
              </a:ext>
            </a:extLst>
          </a:blip>
          <a:srcRect t="38740" b="18881"/>
          <a:stretch/>
        </p:blipFill>
        <p:spPr>
          <a:xfrm>
            <a:off x="4103341" y="32909"/>
            <a:ext cx="2764631" cy="1562192"/>
          </a:xfrm>
          <a:prstGeom prst="rect">
            <a:avLst/>
          </a:prstGeom>
          <a:noFill/>
          <a:ln w="38100">
            <a:solidFill>
              <a:srgbClr val="FFCF37"/>
            </a:solidFill>
          </a:ln>
        </p:spPr>
      </p:pic>
      <p:cxnSp>
        <p:nvCxnSpPr>
          <p:cNvPr id="29" name="Connettore a gomito 28">
            <a:extLst>
              <a:ext uri="{FF2B5EF4-FFF2-40B4-BE49-F238E27FC236}">
                <a16:creationId xmlns:a16="http://schemas.microsoft.com/office/drawing/2014/main" id="{A41145E5-9032-BC13-502C-F6DAF68C5DE3}"/>
              </a:ext>
            </a:extLst>
          </p:cNvPr>
          <p:cNvCxnSpPr>
            <a:cxnSpLocks/>
          </p:cNvCxnSpPr>
          <p:nvPr/>
        </p:nvCxnSpPr>
        <p:spPr>
          <a:xfrm flipV="1">
            <a:off x="3240881" y="622005"/>
            <a:ext cx="767594" cy="187620"/>
          </a:xfrm>
          <a:prstGeom prst="bentConnector3">
            <a:avLst>
              <a:gd name="adj1" fmla="val 1519"/>
            </a:avLst>
          </a:prstGeom>
          <a:ln w="25400">
            <a:solidFill>
              <a:srgbClr val="FFCF37"/>
            </a:solidFill>
            <a:headEnd w="med" len="med"/>
            <a:tailEnd type="triangle"/>
          </a:ln>
        </p:spPr>
        <p:style>
          <a:lnRef idx="2">
            <a:schemeClr val="dk1"/>
          </a:lnRef>
          <a:fillRef idx="0">
            <a:schemeClr val="dk1"/>
          </a:fillRef>
          <a:effectRef idx="1">
            <a:schemeClr val="dk1"/>
          </a:effectRef>
          <a:fontRef idx="minor">
            <a:schemeClr val="tx1"/>
          </a:fontRef>
        </p:style>
      </p:cxnSp>
      <p:cxnSp>
        <p:nvCxnSpPr>
          <p:cNvPr id="30" name="Connettore a gomito 29">
            <a:extLst>
              <a:ext uri="{FF2B5EF4-FFF2-40B4-BE49-F238E27FC236}">
                <a16:creationId xmlns:a16="http://schemas.microsoft.com/office/drawing/2014/main" id="{4DDD313D-E1B3-46E4-2571-FB683B1790EB}"/>
              </a:ext>
            </a:extLst>
          </p:cNvPr>
          <p:cNvCxnSpPr>
            <a:cxnSpLocks/>
          </p:cNvCxnSpPr>
          <p:nvPr/>
        </p:nvCxnSpPr>
        <p:spPr>
          <a:xfrm>
            <a:off x="3120281" y="1625121"/>
            <a:ext cx="579475" cy="162352"/>
          </a:xfrm>
          <a:prstGeom prst="bentConnector3">
            <a:avLst>
              <a:gd name="adj1" fmla="val 1376"/>
            </a:avLst>
          </a:prstGeom>
          <a:ln w="25400">
            <a:solidFill>
              <a:schemeClr val="tx2">
                <a:lumMod val="25000"/>
                <a:lumOff val="75000"/>
              </a:schemeClr>
            </a:solidFill>
            <a:headEnd w="med" len="med"/>
            <a:tailEnd type="triangle"/>
          </a:ln>
        </p:spPr>
        <p:style>
          <a:lnRef idx="2">
            <a:schemeClr val="dk1"/>
          </a:lnRef>
          <a:fillRef idx="0">
            <a:schemeClr val="dk1"/>
          </a:fillRef>
          <a:effectRef idx="1">
            <a:schemeClr val="dk1"/>
          </a:effectRef>
          <a:fontRef idx="minor">
            <a:schemeClr val="tx1"/>
          </a:fontRef>
        </p:style>
      </p:cxnSp>
      <p:cxnSp>
        <p:nvCxnSpPr>
          <p:cNvPr id="47" name="Connettore 2 46">
            <a:extLst>
              <a:ext uri="{FF2B5EF4-FFF2-40B4-BE49-F238E27FC236}">
                <a16:creationId xmlns:a16="http://schemas.microsoft.com/office/drawing/2014/main" id="{5AA1FF87-2237-5957-47F0-EAB9452C52CD}"/>
              </a:ext>
            </a:extLst>
          </p:cNvPr>
          <p:cNvCxnSpPr>
            <a:cxnSpLocks/>
          </p:cNvCxnSpPr>
          <p:nvPr/>
        </p:nvCxnSpPr>
        <p:spPr>
          <a:xfrm>
            <a:off x="1902619" y="3780133"/>
            <a:ext cx="0" cy="399555"/>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16025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magine 5">
            <a:extLst>
              <a:ext uri="{FF2B5EF4-FFF2-40B4-BE49-F238E27FC236}">
                <a16:creationId xmlns:a16="http://schemas.microsoft.com/office/drawing/2014/main" id="{BC65A0E4-F37F-BE96-BB31-8D39CDDFA82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bwMode="auto">
          <a:xfrm>
            <a:off x="5500905" y="-8248"/>
            <a:ext cx="3643096" cy="5151748"/>
          </a:xfrm>
          <a:prstGeom prst="rect">
            <a:avLst/>
          </a:prstGeom>
          <a:ln w="38100">
            <a:solidFill>
              <a:srgbClr val="FFCF37"/>
            </a:solidFill>
          </a:ln>
          <a:extLst>
            <a:ext uri="{53640926-AAD7-44D8-BBD7-CCE9431645EC}">
              <a14:shadowObscured xmlns:a14="http://schemas.microsoft.com/office/drawing/2010/main"/>
            </a:ext>
          </a:extLst>
        </p:spPr>
      </p:pic>
      <p:sp>
        <p:nvSpPr>
          <p:cNvPr id="8" name="CasellaDiTesto 7">
            <a:extLst>
              <a:ext uri="{FF2B5EF4-FFF2-40B4-BE49-F238E27FC236}">
                <a16:creationId xmlns:a16="http://schemas.microsoft.com/office/drawing/2014/main" id="{D1C9ADE9-8173-AF6E-B793-2EE70215395B}"/>
              </a:ext>
            </a:extLst>
          </p:cNvPr>
          <p:cNvSpPr txBox="1"/>
          <p:nvPr/>
        </p:nvSpPr>
        <p:spPr>
          <a:xfrm>
            <a:off x="193535" y="244611"/>
            <a:ext cx="3490762" cy="1882567"/>
          </a:xfrm>
          <a:prstGeom prst="rect">
            <a:avLst/>
          </a:prstGeom>
          <a:solidFill>
            <a:schemeClr val="bg1"/>
          </a:solidFill>
        </p:spPr>
        <p:txBody>
          <a:bodyPr wrap="square" rtlCol="0">
            <a:spAutoFit/>
          </a:bodyPr>
          <a:lstStyle/>
          <a:p>
            <a:pPr>
              <a:spcAft>
                <a:spcPts val="450"/>
              </a:spcAft>
            </a:pPr>
            <a:r>
              <a:rPr lang="en-US" sz="1350" b="1" dirty="0" err="1">
                <a:latin typeface="Candara" panose="020E0502030303020204" pitchFamily="34" charset="0"/>
              </a:rPr>
              <a:t>Criteri</a:t>
            </a:r>
            <a:r>
              <a:rPr lang="en-US" sz="1350" b="1" dirty="0">
                <a:latin typeface="Candara" panose="020E0502030303020204" pitchFamily="34" charset="0"/>
              </a:rPr>
              <a:t> per le </a:t>
            </a:r>
            <a:r>
              <a:rPr lang="en-US" sz="1350" b="1" dirty="0" err="1">
                <a:latin typeface="Candara" panose="020E0502030303020204" pitchFamily="34" charset="0"/>
              </a:rPr>
              <a:t>categorie</a:t>
            </a:r>
            <a:r>
              <a:rPr lang="en-US" sz="1350" b="1" dirty="0">
                <a:latin typeface="Candara" panose="020E0502030303020204" pitchFamily="34" charset="0"/>
              </a:rPr>
              <a:t> di </a:t>
            </a:r>
            <a:r>
              <a:rPr lang="en-US" sz="1350" b="1" dirty="0" err="1">
                <a:latin typeface="Candara" panose="020E0502030303020204" pitchFamily="34" charset="0"/>
              </a:rPr>
              <a:t>priorità</a:t>
            </a:r>
            <a:r>
              <a:rPr lang="en-US" sz="1350" b="1" dirty="0">
                <a:latin typeface="Candara" panose="020E0502030303020204" pitchFamily="34" charset="0"/>
              </a:rPr>
              <a:t>:</a:t>
            </a:r>
          </a:p>
          <a:p>
            <a:pPr marL="257175" indent="-257175">
              <a:spcAft>
                <a:spcPts val="450"/>
              </a:spcAft>
              <a:buFont typeface="+mj-lt"/>
              <a:buAutoNum type="arabicPeriod"/>
            </a:pPr>
            <a:r>
              <a:rPr lang="en-US" sz="1350" dirty="0" err="1">
                <a:latin typeface="Candara" panose="020E0502030303020204" pitchFamily="34" charset="0"/>
              </a:rPr>
              <a:t>Distribuzione</a:t>
            </a:r>
            <a:r>
              <a:rPr lang="en-US" sz="1350" dirty="0">
                <a:latin typeface="Candara" panose="020E0502030303020204" pitchFamily="34" charset="0"/>
              </a:rPr>
              <a:t> </a:t>
            </a:r>
            <a:r>
              <a:rPr lang="en-US" sz="1350" dirty="0" err="1">
                <a:latin typeface="Candara" panose="020E0502030303020204" pitchFamily="34" charset="0"/>
              </a:rPr>
              <a:t>spaziale</a:t>
            </a:r>
            <a:r>
              <a:rPr lang="en-US" sz="1350" dirty="0">
                <a:latin typeface="Candara" panose="020E0502030303020204" pitchFamily="34" charset="0"/>
              </a:rPr>
              <a:t> </a:t>
            </a:r>
            <a:r>
              <a:rPr lang="en-US" sz="1350" dirty="0" err="1">
                <a:latin typeface="Candara" panose="020E0502030303020204" pitchFamily="34" charset="0"/>
              </a:rPr>
              <a:t>dei</a:t>
            </a:r>
            <a:r>
              <a:rPr lang="en-US" sz="1350" dirty="0">
                <a:latin typeface="Candara" panose="020E0502030303020204" pitchFamily="34" charset="0"/>
              </a:rPr>
              <a:t> nuclei di </a:t>
            </a:r>
            <a:r>
              <a:rPr lang="en-US" sz="1350" i="1" dirty="0">
                <a:latin typeface="Candara" panose="020E0502030303020204" pitchFamily="34" charset="0"/>
              </a:rPr>
              <a:t>O. stricta</a:t>
            </a:r>
            <a:r>
              <a:rPr lang="en-US" sz="1350" dirty="0">
                <a:latin typeface="Candara" panose="020E0502030303020204" pitchFamily="34" charset="0"/>
              </a:rPr>
              <a:t> </a:t>
            </a:r>
            <a:r>
              <a:rPr lang="en-US" sz="1350" dirty="0">
                <a:latin typeface="Candara" panose="020E0502030303020204" pitchFamily="34" charset="0"/>
                <a:sym typeface="Wingdings" panose="05000000000000000000" pitchFamily="2" charset="2"/>
              </a:rPr>
              <a:t> </a:t>
            </a:r>
            <a:r>
              <a:rPr lang="it-IT" sz="1350" dirty="0">
                <a:latin typeface="Candara" panose="020E0502030303020204" pitchFamily="34" charset="0"/>
                <a:sym typeface="Wingdings" panose="05000000000000000000" pitchFamily="2" charset="2"/>
              </a:rPr>
              <a:t>rimozione dei piccoli nuclei lontani dal centro principale di diffusione e poi delle aree più vicine al paese e al porto</a:t>
            </a:r>
          </a:p>
          <a:p>
            <a:pPr marL="257175" indent="-257175">
              <a:spcAft>
                <a:spcPts val="450"/>
              </a:spcAft>
              <a:buFont typeface="+mj-lt"/>
              <a:buAutoNum type="arabicPeriod"/>
            </a:pPr>
            <a:r>
              <a:rPr lang="it-IT" sz="1350" dirty="0">
                <a:latin typeface="Candara" panose="020E0502030303020204" pitchFamily="34" charset="0"/>
              </a:rPr>
              <a:t>Presenza di habitat di interesse comunitario</a:t>
            </a:r>
            <a:endParaRPr lang="en-US" sz="1350" dirty="0">
              <a:latin typeface="Candara" panose="020E0502030303020204" pitchFamily="34" charset="0"/>
            </a:endParaRPr>
          </a:p>
        </p:txBody>
      </p:sp>
      <p:pic>
        <p:nvPicPr>
          <p:cNvPr id="2" name="Immagine 1">
            <a:extLst>
              <a:ext uri="{FF2B5EF4-FFF2-40B4-BE49-F238E27FC236}">
                <a16:creationId xmlns:a16="http://schemas.microsoft.com/office/drawing/2014/main" id="{CCE03BD3-4F78-DE07-B882-BEF49DF676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5516" y="4699221"/>
            <a:ext cx="469702" cy="348780"/>
          </a:xfrm>
          <a:prstGeom prst="rect">
            <a:avLst/>
          </a:prstGeom>
        </p:spPr>
      </p:pic>
      <p:graphicFrame>
        <p:nvGraphicFramePr>
          <p:cNvPr id="3" name="Grafico 2">
            <a:extLst>
              <a:ext uri="{FF2B5EF4-FFF2-40B4-BE49-F238E27FC236}">
                <a16:creationId xmlns:a16="http://schemas.microsoft.com/office/drawing/2014/main" id="{06BFCEFC-4F76-353D-22A6-202F30A1D3A8}"/>
              </a:ext>
            </a:extLst>
          </p:cNvPr>
          <p:cNvGraphicFramePr>
            <a:graphicFrameLocks/>
          </p:cNvGraphicFramePr>
          <p:nvPr>
            <p:extLst>
              <p:ext uri="{D42A27DB-BD31-4B8C-83A1-F6EECF244321}">
                <p14:modId xmlns:p14="http://schemas.microsoft.com/office/powerpoint/2010/main" val="62318961"/>
              </p:ext>
            </p:extLst>
          </p:nvPr>
        </p:nvGraphicFramePr>
        <p:xfrm>
          <a:off x="273048" y="2149834"/>
          <a:ext cx="4529540" cy="2963414"/>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40696468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Rettangolo 31">
            <a:extLst>
              <a:ext uri="{FF2B5EF4-FFF2-40B4-BE49-F238E27FC236}">
                <a16:creationId xmlns:a16="http://schemas.microsoft.com/office/drawing/2014/main" id="{D890203B-1D60-766F-58D4-091D66898429}"/>
              </a:ext>
            </a:extLst>
          </p:cNvPr>
          <p:cNvSpPr/>
          <p:nvPr/>
        </p:nvSpPr>
        <p:spPr>
          <a:xfrm>
            <a:off x="117000" y="55213"/>
            <a:ext cx="8910000" cy="578123"/>
          </a:xfrm>
          <a:custGeom>
            <a:avLst/>
            <a:gdLst>
              <a:gd name="csX0" fmla="*/ 0 w 8910000"/>
              <a:gd name="csY0" fmla="*/ 0 h 578123"/>
              <a:gd name="csX1" fmla="*/ 8910000 w 8910000"/>
              <a:gd name="csY1" fmla="*/ 0 h 578123"/>
              <a:gd name="csX2" fmla="*/ 8910000 w 8910000"/>
              <a:gd name="csY2" fmla="*/ 578123 h 578123"/>
              <a:gd name="csX3" fmla="*/ 0 w 8910000"/>
              <a:gd name="csY3" fmla="*/ 578123 h 578123"/>
              <a:gd name="csX4" fmla="*/ 0 w 8910000"/>
              <a:gd name="csY4" fmla="*/ 0 h 578123"/>
            </a:gdLst>
            <a:ahLst/>
            <a:cxnLst>
              <a:cxn ang="0">
                <a:pos x="csX0" y="csY0"/>
              </a:cxn>
              <a:cxn ang="0">
                <a:pos x="csX1" y="csY1"/>
              </a:cxn>
              <a:cxn ang="0">
                <a:pos x="csX2" y="csY2"/>
              </a:cxn>
              <a:cxn ang="0">
                <a:pos x="csX3" y="csY3"/>
              </a:cxn>
              <a:cxn ang="0">
                <a:pos x="csX4" y="csY4"/>
              </a:cxn>
            </a:cxnLst>
            <a:rect l="l" t="t" r="r" b="b"/>
            <a:pathLst>
              <a:path w="8910000" h="578123" fill="none" extrusionOk="0">
                <a:moveTo>
                  <a:pt x="0" y="0"/>
                </a:moveTo>
                <a:cubicBezTo>
                  <a:pt x="3656816" y="30324"/>
                  <a:pt x="4973743" y="-98205"/>
                  <a:pt x="8910000" y="0"/>
                </a:cubicBezTo>
                <a:cubicBezTo>
                  <a:pt x="8873352" y="275640"/>
                  <a:pt x="8930866" y="464303"/>
                  <a:pt x="8910000" y="578123"/>
                </a:cubicBezTo>
                <a:cubicBezTo>
                  <a:pt x="6962213" y="563592"/>
                  <a:pt x="4300884" y="730033"/>
                  <a:pt x="0" y="578123"/>
                </a:cubicBezTo>
                <a:cubicBezTo>
                  <a:pt x="-16972" y="516647"/>
                  <a:pt x="44561" y="112816"/>
                  <a:pt x="0" y="0"/>
                </a:cubicBezTo>
                <a:close/>
              </a:path>
              <a:path w="8910000" h="578123" stroke="0" extrusionOk="0">
                <a:moveTo>
                  <a:pt x="0" y="0"/>
                </a:moveTo>
                <a:cubicBezTo>
                  <a:pt x="3216644" y="-3179"/>
                  <a:pt x="6927562" y="79023"/>
                  <a:pt x="8910000" y="0"/>
                </a:cubicBezTo>
                <a:cubicBezTo>
                  <a:pt x="8953103" y="213268"/>
                  <a:pt x="8922698" y="377698"/>
                  <a:pt x="8910000" y="578123"/>
                </a:cubicBezTo>
                <a:cubicBezTo>
                  <a:pt x="6560418" y="614979"/>
                  <a:pt x="3699634" y="744504"/>
                  <a:pt x="0" y="578123"/>
                </a:cubicBezTo>
                <a:cubicBezTo>
                  <a:pt x="-8775" y="435258"/>
                  <a:pt x="-21161" y="223278"/>
                  <a:pt x="0" y="0"/>
                </a:cubicBezTo>
                <a:close/>
              </a:path>
            </a:pathLst>
          </a:custGeom>
          <a:solidFill>
            <a:srgbClr val="FBCE52">
              <a:alpha val="20000"/>
            </a:srgbClr>
          </a:solidFill>
          <a:ln w="38100">
            <a:solidFill>
              <a:srgbClr val="FFC000"/>
            </a:solidFill>
            <a:extLst>
              <a:ext uri="{C807C97D-BFC1-408E-A445-0C87EB9F89A2}">
                <ask:lineSketchStyleProps xmlns:ask="http://schemas.microsoft.com/office/drawing/2018/sketchyshapes" sd="486745768">
                  <a:prstGeom prst="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50">
              <a:noFill/>
            </a:endParaRPr>
          </a:p>
        </p:txBody>
      </p:sp>
      <p:cxnSp>
        <p:nvCxnSpPr>
          <p:cNvPr id="5" name="Connettore diritto 4">
            <a:extLst>
              <a:ext uri="{FF2B5EF4-FFF2-40B4-BE49-F238E27FC236}">
                <a16:creationId xmlns:a16="http://schemas.microsoft.com/office/drawing/2014/main" id="{ED4E6508-1204-60C6-E9E8-A216F4A93EE7}"/>
              </a:ext>
            </a:extLst>
          </p:cNvPr>
          <p:cNvCxnSpPr/>
          <p:nvPr/>
        </p:nvCxnSpPr>
        <p:spPr>
          <a:xfrm>
            <a:off x="3048000" y="792956"/>
            <a:ext cx="0" cy="4050000"/>
          </a:xfrm>
          <a:prstGeom prst="line">
            <a:avLst/>
          </a:prstGeom>
          <a:ln w="38100" cap="rnd">
            <a:solidFill>
              <a:srgbClr val="00B0F0"/>
            </a:solidFill>
            <a:round/>
          </a:ln>
        </p:spPr>
        <p:style>
          <a:lnRef idx="2">
            <a:schemeClr val="accent1"/>
          </a:lnRef>
          <a:fillRef idx="0">
            <a:schemeClr val="accent1"/>
          </a:fillRef>
          <a:effectRef idx="1">
            <a:schemeClr val="accent1"/>
          </a:effectRef>
          <a:fontRef idx="minor">
            <a:schemeClr val="tx1"/>
          </a:fontRef>
        </p:style>
      </p:cxnSp>
      <p:cxnSp>
        <p:nvCxnSpPr>
          <p:cNvPr id="6" name="Connettore diritto 5">
            <a:extLst>
              <a:ext uri="{FF2B5EF4-FFF2-40B4-BE49-F238E27FC236}">
                <a16:creationId xmlns:a16="http://schemas.microsoft.com/office/drawing/2014/main" id="{B9E160FC-B675-782B-2B79-4B111C98D2C4}"/>
              </a:ext>
            </a:extLst>
          </p:cNvPr>
          <p:cNvCxnSpPr/>
          <p:nvPr/>
        </p:nvCxnSpPr>
        <p:spPr>
          <a:xfrm>
            <a:off x="6096000" y="792956"/>
            <a:ext cx="0" cy="4050000"/>
          </a:xfrm>
          <a:prstGeom prst="line">
            <a:avLst/>
          </a:prstGeom>
          <a:ln w="38100" cap="rnd">
            <a:solidFill>
              <a:srgbClr val="00B0F0"/>
            </a:solidFill>
            <a:round/>
          </a:ln>
        </p:spPr>
        <p:style>
          <a:lnRef idx="2">
            <a:schemeClr val="accent1"/>
          </a:lnRef>
          <a:fillRef idx="0">
            <a:schemeClr val="accent1"/>
          </a:fillRef>
          <a:effectRef idx="1">
            <a:schemeClr val="accent1"/>
          </a:effectRef>
          <a:fontRef idx="minor">
            <a:schemeClr val="tx1"/>
          </a:fontRef>
        </p:style>
      </p:cxnSp>
      <p:sp>
        <p:nvSpPr>
          <p:cNvPr id="8" name="CasellaDiTesto 7">
            <a:extLst>
              <a:ext uri="{FF2B5EF4-FFF2-40B4-BE49-F238E27FC236}">
                <a16:creationId xmlns:a16="http://schemas.microsoft.com/office/drawing/2014/main" id="{60F7A6C6-5725-0340-AD7A-906CCB7188CA}"/>
              </a:ext>
            </a:extLst>
          </p:cNvPr>
          <p:cNvSpPr txBox="1"/>
          <p:nvPr/>
        </p:nvSpPr>
        <p:spPr>
          <a:xfrm>
            <a:off x="954937" y="143881"/>
            <a:ext cx="810000" cy="415498"/>
          </a:xfrm>
          <a:custGeom>
            <a:avLst/>
            <a:gdLst>
              <a:gd name="csX0" fmla="*/ 0 w 810000"/>
              <a:gd name="csY0" fmla="*/ 0 h 415498"/>
              <a:gd name="csX1" fmla="*/ 388800 w 810000"/>
              <a:gd name="csY1" fmla="*/ 0 h 415498"/>
              <a:gd name="csX2" fmla="*/ 810000 w 810000"/>
              <a:gd name="csY2" fmla="*/ 0 h 415498"/>
              <a:gd name="csX3" fmla="*/ 810000 w 810000"/>
              <a:gd name="csY3" fmla="*/ 415498 h 415498"/>
              <a:gd name="csX4" fmla="*/ 429300 w 810000"/>
              <a:gd name="csY4" fmla="*/ 415498 h 415498"/>
              <a:gd name="csX5" fmla="*/ 0 w 810000"/>
              <a:gd name="csY5" fmla="*/ 415498 h 415498"/>
              <a:gd name="csX6" fmla="*/ 0 w 810000"/>
              <a:gd name="csY6" fmla="*/ 0 h 41549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10000" h="415498" extrusionOk="0">
                <a:moveTo>
                  <a:pt x="0" y="0"/>
                </a:moveTo>
                <a:cubicBezTo>
                  <a:pt x="192092" y="17692"/>
                  <a:pt x="280610" y="2790"/>
                  <a:pt x="388800" y="0"/>
                </a:cubicBezTo>
                <a:cubicBezTo>
                  <a:pt x="496990" y="-2790"/>
                  <a:pt x="671582" y="-6762"/>
                  <a:pt x="810000" y="0"/>
                </a:cubicBezTo>
                <a:cubicBezTo>
                  <a:pt x="809347" y="142451"/>
                  <a:pt x="792335" y="314515"/>
                  <a:pt x="810000" y="415498"/>
                </a:cubicBezTo>
                <a:cubicBezTo>
                  <a:pt x="664646" y="416500"/>
                  <a:pt x="611315" y="406715"/>
                  <a:pt x="429300" y="415498"/>
                </a:cubicBezTo>
                <a:cubicBezTo>
                  <a:pt x="247285" y="424281"/>
                  <a:pt x="110851" y="426367"/>
                  <a:pt x="0" y="415498"/>
                </a:cubicBezTo>
                <a:cubicBezTo>
                  <a:pt x="17308" y="276832"/>
                  <a:pt x="17970" y="200916"/>
                  <a:pt x="0" y="0"/>
                </a:cubicBezTo>
                <a:close/>
              </a:path>
            </a:pathLst>
          </a:custGeom>
          <a:noFill/>
          <a:ln w="38100">
            <a:noFill/>
            <a:extLst>
              <a:ext uri="{C807C97D-BFC1-408E-A445-0C87EB9F89A2}">
                <ask:lineSketchStyleProps xmlns:ask="http://schemas.microsoft.com/office/drawing/2018/sketchyshapes" sd="3398435204">
                  <a:prstGeom prst="rect">
                    <a:avLst/>
                  </a:prstGeom>
                  <ask:type>
                    <ask:lineSketchFreehand/>
                  </ask:type>
                </ask:lineSketchStyleProps>
              </a:ext>
            </a:extLst>
          </a:ln>
        </p:spPr>
        <p:txBody>
          <a:bodyPr wrap="square" rtlCol="0">
            <a:spAutoFit/>
          </a:bodyPr>
          <a:lstStyle/>
          <a:p>
            <a:pPr algn="ctr"/>
            <a:r>
              <a:rPr lang="it-IT" sz="2100" b="1" dirty="0">
                <a:solidFill>
                  <a:srgbClr val="2A516E"/>
                </a:solidFill>
                <a:latin typeface="Candara" panose="020E0502030303020204" pitchFamily="34" charset="0"/>
              </a:rPr>
              <a:t>Wp3</a:t>
            </a:r>
            <a:endParaRPr lang="en-US" dirty="0">
              <a:solidFill>
                <a:srgbClr val="2A516E"/>
              </a:solidFill>
              <a:latin typeface="Candara" panose="020E0502030303020204" pitchFamily="34" charset="0"/>
            </a:endParaRPr>
          </a:p>
        </p:txBody>
      </p:sp>
      <p:sp>
        <p:nvSpPr>
          <p:cNvPr id="9" name="CasellaDiTesto 8">
            <a:extLst>
              <a:ext uri="{FF2B5EF4-FFF2-40B4-BE49-F238E27FC236}">
                <a16:creationId xmlns:a16="http://schemas.microsoft.com/office/drawing/2014/main" id="{7A1CB565-359A-8D45-5B92-ECC22160B087}"/>
              </a:ext>
            </a:extLst>
          </p:cNvPr>
          <p:cNvSpPr txBox="1"/>
          <p:nvPr/>
        </p:nvSpPr>
        <p:spPr>
          <a:xfrm>
            <a:off x="4166999" y="143881"/>
            <a:ext cx="810000" cy="415498"/>
          </a:xfrm>
          <a:custGeom>
            <a:avLst/>
            <a:gdLst>
              <a:gd name="csX0" fmla="*/ 0 w 810000"/>
              <a:gd name="csY0" fmla="*/ 0 h 415498"/>
              <a:gd name="csX1" fmla="*/ 405000 w 810000"/>
              <a:gd name="csY1" fmla="*/ 0 h 415498"/>
              <a:gd name="csX2" fmla="*/ 810000 w 810000"/>
              <a:gd name="csY2" fmla="*/ 0 h 415498"/>
              <a:gd name="csX3" fmla="*/ 810000 w 810000"/>
              <a:gd name="csY3" fmla="*/ 415498 h 415498"/>
              <a:gd name="csX4" fmla="*/ 413100 w 810000"/>
              <a:gd name="csY4" fmla="*/ 415498 h 415498"/>
              <a:gd name="csX5" fmla="*/ 0 w 810000"/>
              <a:gd name="csY5" fmla="*/ 415498 h 415498"/>
              <a:gd name="csX6" fmla="*/ 0 w 810000"/>
              <a:gd name="csY6" fmla="*/ 0 h 41549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10000" h="415498" extrusionOk="0">
                <a:moveTo>
                  <a:pt x="0" y="0"/>
                </a:moveTo>
                <a:cubicBezTo>
                  <a:pt x="182741" y="4527"/>
                  <a:pt x="303897" y="-5340"/>
                  <a:pt x="405000" y="0"/>
                </a:cubicBezTo>
                <a:cubicBezTo>
                  <a:pt x="506103" y="5340"/>
                  <a:pt x="621424" y="-5647"/>
                  <a:pt x="810000" y="0"/>
                </a:cubicBezTo>
                <a:cubicBezTo>
                  <a:pt x="802790" y="206209"/>
                  <a:pt x="825312" y="248046"/>
                  <a:pt x="810000" y="415498"/>
                </a:cubicBezTo>
                <a:cubicBezTo>
                  <a:pt x="678319" y="434955"/>
                  <a:pt x="587251" y="425296"/>
                  <a:pt x="413100" y="415498"/>
                </a:cubicBezTo>
                <a:cubicBezTo>
                  <a:pt x="238949" y="405700"/>
                  <a:pt x="96356" y="413703"/>
                  <a:pt x="0" y="415498"/>
                </a:cubicBezTo>
                <a:cubicBezTo>
                  <a:pt x="-14168" y="258023"/>
                  <a:pt x="5243" y="103462"/>
                  <a:pt x="0" y="0"/>
                </a:cubicBezTo>
                <a:close/>
              </a:path>
            </a:pathLst>
          </a:custGeom>
          <a:noFill/>
          <a:ln w="38100">
            <a:noFill/>
            <a:extLst>
              <a:ext uri="{C807C97D-BFC1-408E-A445-0C87EB9F89A2}">
                <ask:lineSketchStyleProps xmlns:ask="http://schemas.microsoft.com/office/drawing/2018/sketchyshapes" sd="90100958">
                  <a:prstGeom prst="rect">
                    <a:avLst/>
                  </a:prstGeom>
                  <ask:type>
                    <ask:lineSketchFreehand/>
                  </ask:type>
                </ask:lineSketchStyleProps>
              </a:ext>
            </a:extLst>
          </a:ln>
        </p:spPr>
        <p:txBody>
          <a:bodyPr wrap="square" rtlCol="0">
            <a:spAutoFit/>
          </a:bodyPr>
          <a:lstStyle/>
          <a:p>
            <a:pPr algn="ctr"/>
            <a:r>
              <a:rPr lang="it-IT" sz="2100" b="1" dirty="0">
                <a:solidFill>
                  <a:srgbClr val="2A516E"/>
                </a:solidFill>
                <a:latin typeface="Candara" panose="020E0502030303020204" pitchFamily="34" charset="0"/>
              </a:rPr>
              <a:t>Wp10</a:t>
            </a:r>
            <a:endParaRPr lang="en-US" dirty="0">
              <a:solidFill>
                <a:srgbClr val="2A516E"/>
              </a:solidFill>
              <a:latin typeface="Candara" panose="020E0502030303020204" pitchFamily="34" charset="0"/>
            </a:endParaRPr>
          </a:p>
        </p:txBody>
      </p:sp>
      <p:sp>
        <p:nvSpPr>
          <p:cNvPr id="10" name="CasellaDiTesto 9">
            <a:extLst>
              <a:ext uri="{FF2B5EF4-FFF2-40B4-BE49-F238E27FC236}">
                <a16:creationId xmlns:a16="http://schemas.microsoft.com/office/drawing/2014/main" id="{7CF0DC67-D76E-7508-4FC4-2CF339AB74C5}"/>
              </a:ext>
            </a:extLst>
          </p:cNvPr>
          <p:cNvSpPr txBox="1"/>
          <p:nvPr/>
        </p:nvSpPr>
        <p:spPr>
          <a:xfrm>
            <a:off x="7428457" y="143881"/>
            <a:ext cx="810000" cy="415498"/>
          </a:xfrm>
          <a:custGeom>
            <a:avLst/>
            <a:gdLst>
              <a:gd name="csX0" fmla="*/ 0 w 810000"/>
              <a:gd name="csY0" fmla="*/ 0 h 415498"/>
              <a:gd name="csX1" fmla="*/ 421200 w 810000"/>
              <a:gd name="csY1" fmla="*/ 0 h 415498"/>
              <a:gd name="csX2" fmla="*/ 810000 w 810000"/>
              <a:gd name="csY2" fmla="*/ 0 h 415498"/>
              <a:gd name="csX3" fmla="*/ 810000 w 810000"/>
              <a:gd name="csY3" fmla="*/ 415498 h 415498"/>
              <a:gd name="csX4" fmla="*/ 396900 w 810000"/>
              <a:gd name="csY4" fmla="*/ 415498 h 415498"/>
              <a:gd name="csX5" fmla="*/ 0 w 810000"/>
              <a:gd name="csY5" fmla="*/ 415498 h 415498"/>
              <a:gd name="csX6" fmla="*/ 0 w 810000"/>
              <a:gd name="csY6" fmla="*/ 0 h 41549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10000" h="415498" extrusionOk="0">
                <a:moveTo>
                  <a:pt x="0" y="0"/>
                </a:moveTo>
                <a:cubicBezTo>
                  <a:pt x="120272" y="-16970"/>
                  <a:pt x="239417" y="20910"/>
                  <a:pt x="421200" y="0"/>
                </a:cubicBezTo>
                <a:cubicBezTo>
                  <a:pt x="602983" y="-20910"/>
                  <a:pt x="651672" y="-348"/>
                  <a:pt x="810000" y="0"/>
                </a:cubicBezTo>
                <a:cubicBezTo>
                  <a:pt x="802455" y="182362"/>
                  <a:pt x="795600" y="312149"/>
                  <a:pt x="810000" y="415498"/>
                </a:cubicBezTo>
                <a:cubicBezTo>
                  <a:pt x="712077" y="410036"/>
                  <a:pt x="494106" y="395828"/>
                  <a:pt x="396900" y="415498"/>
                </a:cubicBezTo>
                <a:cubicBezTo>
                  <a:pt x="299694" y="435168"/>
                  <a:pt x="88462" y="399121"/>
                  <a:pt x="0" y="415498"/>
                </a:cubicBezTo>
                <a:cubicBezTo>
                  <a:pt x="-7090" y="296856"/>
                  <a:pt x="-18460" y="196150"/>
                  <a:pt x="0" y="0"/>
                </a:cubicBezTo>
                <a:close/>
              </a:path>
            </a:pathLst>
          </a:custGeom>
          <a:noFill/>
          <a:ln w="38100">
            <a:noFill/>
            <a:extLst>
              <a:ext uri="{C807C97D-BFC1-408E-A445-0C87EB9F89A2}">
                <ask:lineSketchStyleProps xmlns:ask="http://schemas.microsoft.com/office/drawing/2018/sketchyshapes" sd="267280606">
                  <a:prstGeom prst="rect">
                    <a:avLst/>
                  </a:prstGeom>
                  <ask:type>
                    <ask:lineSketchFreehand/>
                  </ask:type>
                </ask:lineSketchStyleProps>
              </a:ext>
            </a:extLst>
          </a:ln>
        </p:spPr>
        <p:txBody>
          <a:bodyPr wrap="square" rtlCol="0">
            <a:spAutoFit/>
          </a:bodyPr>
          <a:lstStyle/>
          <a:p>
            <a:pPr algn="ctr"/>
            <a:r>
              <a:rPr lang="it-IT" sz="2100" b="1" dirty="0">
                <a:solidFill>
                  <a:srgbClr val="2A516E"/>
                </a:solidFill>
                <a:latin typeface="Candara" panose="020E0502030303020204" pitchFamily="34" charset="0"/>
              </a:rPr>
              <a:t>Wp2</a:t>
            </a:r>
            <a:endParaRPr lang="en-US" dirty="0">
              <a:solidFill>
                <a:srgbClr val="2A516E"/>
              </a:solidFill>
              <a:latin typeface="Candara" panose="020E0502030303020204" pitchFamily="34" charset="0"/>
            </a:endParaRPr>
          </a:p>
        </p:txBody>
      </p:sp>
      <p:sp>
        <p:nvSpPr>
          <p:cNvPr id="13" name="CasellaDiTesto 12">
            <a:extLst>
              <a:ext uri="{FF2B5EF4-FFF2-40B4-BE49-F238E27FC236}">
                <a16:creationId xmlns:a16="http://schemas.microsoft.com/office/drawing/2014/main" id="{685EDCE3-AE06-A755-E83D-E0CE65EFCCAE}"/>
              </a:ext>
            </a:extLst>
          </p:cNvPr>
          <p:cNvSpPr txBox="1"/>
          <p:nvPr/>
        </p:nvSpPr>
        <p:spPr>
          <a:xfrm>
            <a:off x="3291846" y="743008"/>
            <a:ext cx="2560306" cy="1565813"/>
          </a:xfrm>
          <a:prstGeom prst="rect">
            <a:avLst/>
          </a:prstGeom>
          <a:noFill/>
        </p:spPr>
        <p:txBody>
          <a:bodyPr wrap="square">
            <a:spAutoFit/>
          </a:bodyPr>
          <a:lstStyle/>
          <a:p>
            <a:pPr>
              <a:spcAft>
                <a:spcPts val="450"/>
              </a:spcAft>
            </a:pPr>
            <a:r>
              <a:rPr lang="it-IT" sz="1200" dirty="0">
                <a:latin typeface="Candara" panose="020E0502030303020204" pitchFamily="34" charset="0"/>
              </a:rPr>
              <a:t>Monitoraggio della flora, della fauna e degli ecosistemi </a:t>
            </a:r>
          </a:p>
          <a:p>
            <a:pPr algn="ctr">
              <a:spcAft>
                <a:spcPts val="450"/>
              </a:spcAft>
            </a:pPr>
            <a:r>
              <a:rPr lang="it-IT" sz="1200" dirty="0">
                <a:latin typeface="Candara" panose="020E0502030303020204" pitchFamily="34" charset="0"/>
                <a:sym typeface="Wingdings" panose="05000000000000000000" pitchFamily="2" charset="2"/>
              </a:rPr>
              <a:t></a:t>
            </a:r>
          </a:p>
          <a:p>
            <a:pPr>
              <a:spcAft>
                <a:spcPts val="450"/>
              </a:spcAft>
            </a:pPr>
            <a:r>
              <a:rPr lang="it-IT" sz="1200" dirty="0">
                <a:solidFill>
                  <a:srgbClr val="000000"/>
                </a:solidFill>
                <a:latin typeface="Candara" panose="020E0502030303020204" pitchFamily="34" charset="0"/>
              </a:rPr>
              <a:t>Monitoraggio degli habitat target minacciati dalla presenza di </a:t>
            </a:r>
            <a:r>
              <a:rPr lang="it-IT" sz="1200" dirty="0" err="1">
                <a:solidFill>
                  <a:srgbClr val="000000"/>
                </a:solidFill>
                <a:latin typeface="Candara" panose="020E0502030303020204" pitchFamily="34" charset="0"/>
              </a:rPr>
              <a:t>IAPs</a:t>
            </a:r>
            <a:r>
              <a:rPr lang="it-IT" sz="1200" dirty="0">
                <a:solidFill>
                  <a:srgbClr val="000000"/>
                </a:solidFill>
                <a:latin typeface="Candara" panose="020E0502030303020204" pitchFamily="34" charset="0"/>
              </a:rPr>
              <a:t> a Capraia</a:t>
            </a:r>
            <a:endParaRPr lang="it-IT" sz="1200" dirty="0">
              <a:latin typeface="Candara" panose="020E0502030303020204" pitchFamily="34" charset="0"/>
            </a:endParaRPr>
          </a:p>
          <a:p>
            <a:pPr marL="214313" indent="-214313">
              <a:spcAft>
                <a:spcPts val="450"/>
              </a:spcAft>
              <a:buFont typeface="Arial" panose="020B0604020202020204" pitchFamily="34" charset="0"/>
              <a:buChar char="•"/>
            </a:pPr>
            <a:endParaRPr lang="en-US" sz="1125" b="1" dirty="0">
              <a:latin typeface="Candara" panose="020E0502030303020204" pitchFamily="34" charset="0"/>
              <a:sym typeface="Wingdings" panose="05000000000000000000" pitchFamily="2" charset="2"/>
            </a:endParaRPr>
          </a:p>
        </p:txBody>
      </p:sp>
      <p:sp>
        <p:nvSpPr>
          <p:cNvPr id="15" name="CasellaDiTesto 14">
            <a:extLst>
              <a:ext uri="{FF2B5EF4-FFF2-40B4-BE49-F238E27FC236}">
                <a16:creationId xmlns:a16="http://schemas.microsoft.com/office/drawing/2014/main" id="{D50F4337-3389-6404-01B6-EE66A93DCC5F}"/>
              </a:ext>
            </a:extLst>
          </p:cNvPr>
          <p:cNvSpPr txBox="1"/>
          <p:nvPr/>
        </p:nvSpPr>
        <p:spPr>
          <a:xfrm>
            <a:off x="6300857" y="743007"/>
            <a:ext cx="2565000" cy="1015663"/>
          </a:xfrm>
          <a:prstGeom prst="rect">
            <a:avLst/>
          </a:prstGeom>
          <a:noFill/>
        </p:spPr>
        <p:txBody>
          <a:bodyPr wrap="square">
            <a:spAutoFit/>
          </a:bodyPr>
          <a:lstStyle/>
          <a:p>
            <a:r>
              <a:rPr lang="it-IT" sz="1200" dirty="0">
                <a:latin typeface="Candara" panose="020E0502030303020204" pitchFamily="34" charset="0"/>
              </a:rPr>
              <a:t>Biosicurezza </a:t>
            </a:r>
            <a:r>
              <a:rPr lang="it-IT" sz="1200" dirty="0">
                <a:latin typeface="Candara" panose="020E0502030303020204" pitchFamily="34" charset="0"/>
                <a:sym typeface="Wingdings" panose="05000000000000000000" pitchFamily="2" charset="2"/>
              </a:rPr>
              <a:t></a:t>
            </a:r>
            <a:r>
              <a:rPr lang="it-IT" sz="1200" dirty="0">
                <a:latin typeface="Candara" panose="020E0502030303020204" pitchFamily="34" charset="0"/>
              </a:rPr>
              <a:t> elaborazione e attuazione di strategie e protocolli di biosicurezza:</a:t>
            </a:r>
          </a:p>
          <a:p>
            <a:pPr marL="214313" indent="-214313">
              <a:buFont typeface="Arial" panose="020B0604020202020204" pitchFamily="34" charset="0"/>
              <a:buChar char="•"/>
            </a:pPr>
            <a:r>
              <a:rPr lang="it-IT" sz="1200" dirty="0">
                <a:latin typeface="Candara" panose="020E0502030303020204" pitchFamily="34" charset="0"/>
              </a:rPr>
              <a:t>GIS Database</a:t>
            </a:r>
          </a:p>
          <a:p>
            <a:pPr marL="214313" indent="-214313">
              <a:buFont typeface="Arial" panose="020B0604020202020204" pitchFamily="34" charset="0"/>
              <a:buChar char="•"/>
            </a:pPr>
            <a:r>
              <a:rPr lang="it-IT" sz="1200" dirty="0">
                <a:latin typeface="Candara" panose="020E0502030303020204" pitchFamily="34" charset="0"/>
              </a:rPr>
              <a:t>Progetto i-</a:t>
            </a:r>
            <a:r>
              <a:rPr lang="it-IT" sz="1200" dirty="0" err="1">
                <a:latin typeface="Candara" panose="020E0502030303020204" pitchFamily="34" charset="0"/>
              </a:rPr>
              <a:t>Naturalist</a:t>
            </a:r>
            <a:endParaRPr lang="it-IT" sz="1200" dirty="0">
              <a:latin typeface="Candara" panose="020E0502030303020204" pitchFamily="34" charset="0"/>
            </a:endParaRPr>
          </a:p>
        </p:txBody>
      </p:sp>
      <p:pic>
        <p:nvPicPr>
          <p:cNvPr id="26" name="Immagine 25" descr="Immagine che contiene pianta, cactus, aria aperta, fico d'India&#10;&#10;Il contenuto generato dall'IA potrebbe non essere corretto.">
            <a:extLst>
              <a:ext uri="{FF2B5EF4-FFF2-40B4-BE49-F238E27FC236}">
                <a16:creationId xmlns:a16="http://schemas.microsoft.com/office/drawing/2014/main" id="{7819DCE3-2075-569B-827F-03C119A12A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70" y="2694944"/>
            <a:ext cx="1785533" cy="2380711"/>
          </a:xfrm>
          <a:prstGeom prst="rect">
            <a:avLst/>
          </a:prstGeom>
          <a:ln w="28575">
            <a:solidFill>
              <a:schemeClr val="tx2">
                <a:lumMod val="25000"/>
                <a:lumOff val="75000"/>
              </a:schemeClr>
            </a:solidFill>
          </a:ln>
        </p:spPr>
      </p:pic>
      <p:pic>
        <p:nvPicPr>
          <p:cNvPr id="28" name="Immagine 27" descr="Immagine che contiene aria aperta, Pianta terrestre, lichene, flora&#10;&#10;Il contenuto generato dall'IA potrebbe non essere corretto.">
            <a:extLst>
              <a:ext uri="{FF2B5EF4-FFF2-40B4-BE49-F238E27FC236}">
                <a16:creationId xmlns:a16="http://schemas.microsoft.com/office/drawing/2014/main" id="{85000B31-6FB4-FAA9-A127-B46C1FF2F0FC}"/>
              </a:ext>
            </a:extLst>
          </p:cNvPr>
          <p:cNvPicPr>
            <a:picLocks noChangeAspect="1"/>
          </p:cNvPicPr>
          <p:nvPr/>
        </p:nvPicPr>
        <p:blipFill rotWithShape="1">
          <a:blip r:embed="rId4">
            <a:extLst>
              <a:ext uri="{28A0092B-C50C-407E-A947-70E740481C1C}">
                <a14:useLocalDpi xmlns:a14="http://schemas.microsoft.com/office/drawing/2010/main" val="0"/>
              </a:ext>
            </a:extLst>
          </a:blip>
          <a:srcRect r="14153" b="7208"/>
          <a:stretch/>
        </p:blipFill>
        <p:spPr>
          <a:xfrm rot="5400000">
            <a:off x="910531" y="2689048"/>
            <a:ext cx="2571110" cy="1563247"/>
          </a:xfrm>
          <a:prstGeom prst="rect">
            <a:avLst/>
          </a:prstGeom>
          <a:ln w="28575">
            <a:solidFill>
              <a:schemeClr val="tx2">
                <a:lumMod val="25000"/>
                <a:lumOff val="75000"/>
              </a:schemeClr>
            </a:solidFill>
          </a:ln>
        </p:spPr>
      </p:pic>
      <p:pic>
        <p:nvPicPr>
          <p:cNvPr id="30" name="Immagine 29" descr="Immagine che contiene natura, aria aperta, acqua, roccia&#10;&#10;Il contenuto generato dall'IA potrebbe non essere corretto.">
            <a:extLst>
              <a:ext uri="{FF2B5EF4-FFF2-40B4-BE49-F238E27FC236}">
                <a16:creationId xmlns:a16="http://schemas.microsoft.com/office/drawing/2014/main" id="{92897EF9-B787-D3A8-6AA7-738042B4F95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50135" y="3333844"/>
            <a:ext cx="2343992" cy="1757995"/>
          </a:xfrm>
          <a:prstGeom prst="rect">
            <a:avLst/>
          </a:prstGeom>
          <a:ln w="28575">
            <a:solidFill>
              <a:schemeClr val="tx2">
                <a:lumMod val="25000"/>
                <a:lumOff val="75000"/>
              </a:schemeClr>
            </a:solidFill>
          </a:ln>
        </p:spPr>
      </p:pic>
      <p:pic>
        <p:nvPicPr>
          <p:cNvPr id="31" name="image38.jpg" descr="Immagine che contiene aria aperta, natura, nuvola, acqua&#10;&#10;Descrizione generata automaticamente">
            <a:extLst>
              <a:ext uri="{FF2B5EF4-FFF2-40B4-BE49-F238E27FC236}">
                <a16:creationId xmlns:a16="http://schemas.microsoft.com/office/drawing/2014/main" id="{985A5717-E9D0-5B7F-C6DF-00CBDED19953}"/>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a:stretch/>
        </p:blipFill>
        <p:spPr bwMode="auto">
          <a:xfrm>
            <a:off x="3219643" y="2129560"/>
            <a:ext cx="2204975" cy="1142753"/>
          </a:xfrm>
          <a:prstGeom prst="rect">
            <a:avLst/>
          </a:prstGeom>
          <a:ln w="28575">
            <a:solidFill>
              <a:schemeClr val="tx2">
                <a:lumMod val="25000"/>
                <a:lumOff val="75000"/>
              </a:schemeClr>
            </a:solidFill>
          </a:ln>
          <a:extLst>
            <a:ext uri="{53640926-AAD7-44D8-BBD7-CCE9431645EC}">
              <a14:shadowObscured xmlns:a14="http://schemas.microsoft.com/office/drawing/2010/main"/>
            </a:ext>
          </a:extLst>
        </p:spPr>
      </p:pic>
      <p:pic>
        <p:nvPicPr>
          <p:cNvPr id="22" name="Immagine 21" descr="Immagine che contiene aria aperta, erba, cielo, montagna&#10;&#10;Il contenuto generato dall'IA potrebbe non essere corretto.">
            <a:extLst>
              <a:ext uri="{FF2B5EF4-FFF2-40B4-BE49-F238E27FC236}">
                <a16:creationId xmlns:a16="http://schemas.microsoft.com/office/drawing/2014/main" id="{02375682-8E93-2C8E-57D0-73B0754D043E}"/>
              </a:ext>
            </a:extLst>
          </p:cNvPr>
          <p:cNvPicPr>
            <a:picLocks noChangeAspect="1"/>
          </p:cNvPicPr>
          <p:nvPr/>
        </p:nvPicPr>
        <p:blipFill>
          <a:blip r:embed="rId7">
            <a:extLst>
              <a:ext uri="{28A0092B-C50C-407E-A947-70E740481C1C}">
                <a14:useLocalDpi xmlns:a14="http://schemas.microsoft.com/office/drawing/2010/main" val="0"/>
              </a:ext>
            </a:extLst>
          </a:blip>
          <a:srcRect l="7877"/>
          <a:stretch/>
        </p:blipFill>
        <p:spPr>
          <a:xfrm>
            <a:off x="5111015" y="3127133"/>
            <a:ext cx="908597" cy="1315046"/>
          </a:xfrm>
          <a:prstGeom prst="rect">
            <a:avLst/>
          </a:prstGeom>
          <a:ln w="28575">
            <a:solidFill>
              <a:schemeClr val="tx2">
                <a:lumMod val="25000"/>
                <a:lumOff val="75000"/>
              </a:schemeClr>
            </a:solidFill>
          </a:ln>
        </p:spPr>
      </p:pic>
      <p:sp>
        <p:nvSpPr>
          <p:cNvPr id="3" name="CasellaDiTesto 2">
            <a:extLst>
              <a:ext uri="{FF2B5EF4-FFF2-40B4-BE49-F238E27FC236}">
                <a16:creationId xmlns:a16="http://schemas.microsoft.com/office/drawing/2014/main" id="{BD430AC8-6E19-4546-86B5-3A22F79A1D92}"/>
              </a:ext>
            </a:extLst>
          </p:cNvPr>
          <p:cNvSpPr txBox="1"/>
          <p:nvPr/>
        </p:nvSpPr>
        <p:spPr>
          <a:xfrm>
            <a:off x="278144" y="743008"/>
            <a:ext cx="2564998" cy="1384995"/>
          </a:xfrm>
          <a:prstGeom prst="rect">
            <a:avLst/>
          </a:prstGeom>
          <a:noFill/>
        </p:spPr>
        <p:txBody>
          <a:bodyPr wrap="square" rtlCol="0">
            <a:spAutoFit/>
          </a:bodyPr>
          <a:lstStyle/>
          <a:p>
            <a:r>
              <a:rPr lang="it-IT" sz="1200" dirty="0">
                <a:solidFill>
                  <a:srgbClr val="000000"/>
                </a:solidFill>
                <a:latin typeface="Candara" panose="020E0502030303020204" pitchFamily="34" charset="0"/>
              </a:rPr>
              <a:t>Controllo ed eradicazione delle specie vegetali aliene sull'isola di Capraia:</a:t>
            </a:r>
          </a:p>
          <a:p>
            <a:pPr marL="214313" indent="-214313">
              <a:buFont typeface="Arial" panose="020B0604020202020204" pitchFamily="34" charset="0"/>
              <a:buChar char="•"/>
            </a:pPr>
            <a:r>
              <a:rPr lang="it-IT" sz="1200" dirty="0">
                <a:solidFill>
                  <a:srgbClr val="000000"/>
                </a:solidFill>
                <a:latin typeface="Candara" panose="020E0502030303020204" pitchFamily="34" charset="0"/>
              </a:rPr>
              <a:t>Mappatura delle </a:t>
            </a:r>
            <a:r>
              <a:rPr lang="it-IT" sz="1200" dirty="0" err="1">
                <a:solidFill>
                  <a:srgbClr val="000000"/>
                </a:solidFill>
                <a:latin typeface="Candara" panose="020E0502030303020204" pitchFamily="34" charset="0"/>
              </a:rPr>
              <a:t>IAPs</a:t>
            </a:r>
            <a:r>
              <a:rPr lang="it-IT" sz="1200" dirty="0">
                <a:solidFill>
                  <a:srgbClr val="000000"/>
                </a:solidFill>
                <a:latin typeface="Candara" panose="020E0502030303020204" pitchFamily="34" charset="0"/>
              </a:rPr>
              <a:t> a Capraia</a:t>
            </a:r>
          </a:p>
          <a:p>
            <a:pPr marL="214313" indent="-214313">
              <a:buFont typeface="Arial" panose="020B0604020202020204" pitchFamily="34" charset="0"/>
              <a:buChar char="•"/>
            </a:pPr>
            <a:r>
              <a:rPr lang="it-IT" sz="1200" dirty="0">
                <a:solidFill>
                  <a:srgbClr val="000000"/>
                </a:solidFill>
                <a:latin typeface="Candara" panose="020E0502030303020204" pitchFamily="34" charset="0"/>
              </a:rPr>
              <a:t>Redazione del Progetto Esecutivo</a:t>
            </a:r>
          </a:p>
          <a:p>
            <a:pPr marL="214313" indent="-214313">
              <a:buFont typeface="Arial" panose="020B0604020202020204" pitchFamily="34" charset="0"/>
              <a:buChar char="•"/>
            </a:pPr>
            <a:r>
              <a:rPr lang="en-US" sz="1200" dirty="0" err="1">
                <a:solidFill>
                  <a:srgbClr val="000000"/>
                </a:solidFill>
                <a:latin typeface="Candara" panose="020E0502030303020204" pitchFamily="34" charset="0"/>
              </a:rPr>
              <a:t>Controllo</a:t>
            </a:r>
            <a:r>
              <a:rPr lang="en-US" sz="1200" dirty="0">
                <a:solidFill>
                  <a:srgbClr val="000000"/>
                </a:solidFill>
                <a:latin typeface="Candara" panose="020E0502030303020204" pitchFamily="34" charset="0"/>
              </a:rPr>
              <a:t> di </a:t>
            </a:r>
            <a:r>
              <a:rPr lang="en-US" sz="1200" i="1" dirty="0">
                <a:solidFill>
                  <a:srgbClr val="000000"/>
                </a:solidFill>
                <a:latin typeface="Candara" panose="020E0502030303020204" pitchFamily="34" charset="0"/>
              </a:rPr>
              <a:t>Opuntia </a:t>
            </a:r>
            <a:r>
              <a:rPr lang="en-US" sz="1200" dirty="0">
                <a:solidFill>
                  <a:srgbClr val="000000"/>
                </a:solidFill>
                <a:latin typeface="Candara" panose="020E0502030303020204" pitchFamily="34" charset="0"/>
              </a:rPr>
              <a:t>spp. </a:t>
            </a:r>
            <a:endParaRPr lang="it-IT" sz="1350" dirty="0">
              <a:solidFill>
                <a:srgbClr val="000000"/>
              </a:solidFill>
              <a:latin typeface="Candara" panose="020E0502030303020204" pitchFamily="34" charset="0"/>
            </a:endParaRPr>
          </a:p>
        </p:txBody>
      </p:sp>
      <p:sp>
        <p:nvSpPr>
          <p:cNvPr id="4" name="Freccia bidirezionale orizzontale 3">
            <a:extLst>
              <a:ext uri="{FF2B5EF4-FFF2-40B4-BE49-F238E27FC236}">
                <a16:creationId xmlns:a16="http://schemas.microsoft.com/office/drawing/2014/main" id="{69DE1E52-ADD4-47C3-ACF9-CB1D4D24EC4F}"/>
              </a:ext>
            </a:extLst>
          </p:cNvPr>
          <p:cNvSpPr/>
          <p:nvPr/>
        </p:nvSpPr>
        <p:spPr>
          <a:xfrm>
            <a:off x="2401491" y="242628"/>
            <a:ext cx="1293019" cy="194921"/>
          </a:xfrm>
          <a:prstGeom prst="leftRightArrow">
            <a:avLst/>
          </a:prstGeom>
          <a:solidFill>
            <a:schemeClr val="accent2"/>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350"/>
          </a:p>
        </p:txBody>
      </p:sp>
      <p:sp>
        <p:nvSpPr>
          <p:cNvPr id="27" name="Freccia bidirezionale orizzontale 26">
            <a:extLst>
              <a:ext uri="{FF2B5EF4-FFF2-40B4-BE49-F238E27FC236}">
                <a16:creationId xmlns:a16="http://schemas.microsoft.com/office/drawing/2014/main" id="{96FA643D-DEA6-43D6-9187-4C7A30FEA2C6}"/>
              </a:ext>
            </a:extLst>
          </p:cNvPr>
          <p:cNvSpPr/>
          <p:nvPr/>
        </p:nvSpPr>
        <p:spPr>
          <a:xfrm>
            <a:off x="5449491" y="242628"/>
            <a:ext cx="1293019" cy="194921"/>
          </a:xfrm>
          <a:prstGeom prst="leftRightArrow">
            <a:avLst/>
          </a:prstGeom>
          <a:solidFill>
            <a:schemeClr val="accent2"/>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350"/>
          </a:p>
        </p:txBody>
      </p:sp>
      <p:grpSp>
        <p:nvGrpSpPr>
          <p:cNvPr id="20" name="Elemento grafico 11" descr="Brindisi contorno">
            <a:extLst>
              <a:ext uri="{FF2B5EF4-FFF2-40B4-BE49-F238E27FC236}">
                <a16:creationId xmlns:a16="http://schemas.microsoft.com/office/drawing/2014/main" id="{9E7DC446-7FA0-629F-39A7-B6417F41470F}"/>
              </a:ext>
            </a:extLst>
          </p:cNvPr>
          <p:cNvGrpSpPr/>
          <p:nvPr/>
        </p:nvGrpSpPr>
        <p:grpSpPr>
          <a:xfrm>
            <a:off x="6605160" y="2423255"/>
            <a:ext cx="1961998" cy="1819693"/>
            <a:chOff x="6605160" y="2423255"/>
            <a:chExt cx="1961998" cy="1819693"/>
          </a:xfrm>
          <a:solidFill>
            <a:srgbClr val="002060"/>
          </a:solidFill>
        </p:grpSpPr>
        <p:sp>
          <p:nvSpPr>
            <p:cNvPr id="21" name="Figura a mano libera: forma 20">
              <a:extLst>
                <a:ext uri="{FF2B5EF4-FFF2-40B4-BE49-F238E27FC236}">
                  <a16:creationId xmlns:a16="http://schemas.microsoft.com/office/drawing/2014/main" id="{62661F9E-BC09-90A2-3C03-0FE66B5E776F}"/>
                </a:ext>
              </a:extLst>
            </p:cNvPr>
            <p:cNvSpPr/>
            <p:nvPr/>
          </p:nvSpPr>
          <p:spPr>
            <a:xfrm>
              <a:off x="7276236" y="3440379"/>
              <a:ext cx="612567" cy="802569"/>
            </a:xfrm>
            <a:custGeom>
              <a:avLst/>
              <a:gdLst>
                <a:gd name="csX0" fmla="*/ 449731 w 612567"/>
                <a:gd name="csY0" fmla="*/ 802566 h 802569"/>
                <a:gd name="csX1" fmla="*/ 406711 w 612567"/>
                <a:gd name="csY1" fmla="*/ 802566 h 802569"/>
                <a:gd name="csX2" fmla="*/ 406711 w 612567"/>
                <a:gd name="csY2" fmla="*/ 579123 h 802569"/>
                <a:gd name="csX3" fmla="*/ 418369 w 612567"/>
                <a:gd name="csY3" fmla="*/ 560001 h 802569"/>
                <a:gd name="csX4" fmla="*/ 481847 w 612567"/>
                <a:gd name="csY4" fmla="*/ 350938 h 802569"/>
                <a:gd name="csX5" fmla="*/ 484579 w 612567"/>
                <a:gd name="csY5" fmla="*/ 341222 h 802569"/>
                <a:gd name="csX6" fmla="*/ 567607 w 612567"/>
                <a:gd name="csY6" fmla="*/ 192916 h 802569"/>
                <a:gd name="csX7" fmla="*/ 568865 w 612567"/>
                <a:gd name="csY7" fmla="*/ 178870 h 802569"/>
                <a:gd name="csX8" fmla="*/ 560926 w 612567"/>
                <a:gd name="csY8" fmla="*/ 169274 h 802569"/>
                <a:gd name="csX9" fmla="*/ 536607 w 612567"/>
                <a:gd name="csY9" fmla="*/ 175142 h 802569"/>
                <a:gd name="csX10" fmla="*/ 536405 w 612567"/>
                <a:gd name="csY10" fmla="*/ 175482 h 802569"/>
                <a:gd name="csX11" fmla="*/ 456833 w 612567"/>
                <a:gd name="csY11" fmla="*/ 316802 h 802569"/>
                <a:gd name="csX12" fmla="*/ 427533 w 612567"/>
                <a:gd name="csY12" fmla="*/ 324976 h 802569"/>
                <a:gd name="csX13" fmla="*/ 417238 w 612567"/>
                <a:gd name="csY13" fmla="*/ 300984 h 802569"/>
                <a:gd name="csX14" fmla="*/ 470630 w 612567"/>
                <a:gd name="csY14" fmla="*/ 89419 h 802569"/>
                <a:gd name="csX15" fmla="*/ 468801 w 612567"/>
                <a:gd name="csY15" fmla="*/ 75708 h 802569"/>
                <a:gd name="csX16" fmla="*/ 457984 w 612567"/>
                <a:gd name="csY16" fmla="*/ 68395 h 802569"/>
                <a:gd name="csX17" fmla="*/ 442858 w 612567"/>
                <a:gd name="csY17" fmla="*/ 69901 h 802569"/>
                <a:gd name="csX18" fmla="*/ 435545 w 612567"/>
                <a:gd name="csY18" fmla="*/ 80731 h 802569"/>
                <a:gd name="csX19" fmla="*/ 389774 w 612567"/>
                <a:gd name="csY19" fmla="*/ 264017 h 802569"/>
                <a:gd name="csX20" fmla="*/ 363681 w 612567"/>
                <a:gd name="csY20" fmla="*/ 279652 h 802569"/>
                <a:gd name="csX21" fmla="*/ 347400 w 612567"/>
                <a:gd name="csY21" fmla="*/ 258800 h 802569"/>
                <a:gd name="csX22" fmla="*/ 347400 w 612567"/>
                <a:gd name="csY22" fmla="*/ 61708 h 802569"/>
                <a:gd name="csX23" fmla="*/ 330607 w 612567"/>
                <a:gd name="csY23" fmla="*/ 43063 h 802569"/>
                <a:gd name="csX24" fmla="*/ 311375 w 612567"/>
                <a:gd name="csY24" fmla="*/ 59847 h 802569"/>
                <a:gd name="csX25" fmla="*/ 311334 w 612567"/>
                <a:gd name="csY25" fmla="*/ 61058 h 802569"/>
                <a:gd name="csX26" fmla="*/ 311334 w 612567"/>
                <a:gd name="csY26" fmla="*/ 272634 h 802569"/>
                <a:gd name="csX27" fmla="*/ 289779 w 612567"/>
                <a:gd name="csY27" fmla="*/ 294096 h 802569"/>
                <a:gd name="csX28" fmla="*/ 268882 w 612567"/>
                <a:gd name="csY28" fmla="*/ 277497 h 802569"/>
                <a:gd name="csX29" fmla="*/ 223425 w 612567"/>
                <a:gd name="csY29" fmla="*/ 81738 h 802569"/>
                <a:gd name="csX30" fmla="*/ 201784 w 612567"/>
                <a:gd name="csY30" fmla="*/ 68098 h 802569"/>
                <a:gd name="csX31" fmla="*/ 188147 w 612567"/>
                <a:gd name="csY31" fmla="*/ 89739 h 802569"/>
                <a:gd name="csX32" fmla="*/ 188429 w 612567"/>
                <a:gd name="csY32" fmla="*/ 90828 h 802569"/>
                <a:gd name="csX33" fmla="*/ 243548 w 612567"/>
                <a:gd name="csY33" fmla="*/ 325053 h 802569"/>
                <a:gd name="csX34" fmla="*/ 244053 w 612567"/>
                <a:gd name="csY34" fmla="*/ 331506 h 802569"/>
                <a:gd name="csX35" fmla="*/ 229642 w 612567"/>
                <a:gd name="csY35" fmla="*/ 414280 h 802569"/>
                <a:gd name="csX36" fmla="*/ 203555 w 612567"/>
                <a:gd name="csY36" fmla="*/ 429924 h 802569"/>
                <a:gd name="csX37" fmla="*/ 192694 w 612567"/>
                <a:gd name="csY37" fmla="*/ 423345 h 802569"/>
                <a:gd name="csX38" fmla="*/ 188786 w 612567"/>
                <a:gd name="csY38" fmla="*/ 418860 h 802569"/>
                <a:gd name="csX39" fmla="*/ 62837 w 612567"/>
                <a:gd name="csY39" fmla="*/ 317133 h 802569"/>
                <a:gd name="csX40" fmla="*/ 51222 w 612567"/>
                <a:gd name="csY40" fmla="*/ 318209 h 802569"/>
                <a:gd name="csX41" fmla="*/ 43556 w 612567"/>
                <a:gd name="csY41" fmla="*/ 328234 h 802569"/>
                <a:gd name="csX42" fmla="*/ 54227 w 612567"/>
                <a:gd name="csY42" fmla="*/ 346802 h 802569"/>
                <a:gd name="csX43" fmla="*/ 54814 w 612567"/>
                <a:gd name="csY43" fmla="*/ 346948 h 802569"/>
                <a:gd name="csX44" fmla="*/ 139447 w 612567"/>
                <a:gd name="csY44" fmla="*/ 435235 h 802569"/>
                <a:gd name="csX45" fmla="*/ 141800 w 612567"/>
                <a:gd name="csY45" fmla="*/ 438870 h 802569"/>
                <a:gd name="csX46" fmla="*/ 264851 w 612567"/>
                <a:gd name="csY46" fmla="*/ 572277 h 802569"/>
                <a:gd name="csX47" fmla="*/ 275752 w 612567"/>
                <a:gd name="csY47" fmla="*/ 590990 h 802569"/>
                <a:gd name="csX48" fmla="*/ 275752 w 612567"/>
                <a:gd name="csY48" fmla="*/ 802570 h 802569"/>
                <a:gd name="csX49" fmla="*/ 232733 w 612567"/>
                <a:gd name="csY49" fmla="*/ 802570 h 802569"/>
                <a:gd name="csX50" fmla="*/ 232733 w 612567"/>
                <a:gd name="csY50" fmla="*/ 603154 h 802569"/>
                <a:gd name="csX51" fmla="*/ 105655 w 612567"/>
                <a:gd name="csY51" fmla="*/ 462185 h 802569"/>
                <a:gd name="csX52" fmla="*/ 103385 w 612567"/>
                <a:gd name="csY52" fmla="*/ 458662 h 802569"/>
                <a:gd name="csX53" fmla="*/ 43803 w 612567"/>
                <a:gd name="csY53" fmla="*/ 388501 h 802569"/>
                <a:gd name="csX54" fmla="*/ 1811 w 612567"/>
                <a:gd name="csY54" fmla="*/ 317821 h 802569"/>
                <a:gd name="csX55" fmla="*/ 2338 w 612567"/>
                <a:gd name="csY55" fmla="*/ 315890 h 802569"/>
                <a:gd name="csX56" fmla="*/ 29751 w 612567"/>
                <a:gd name="csY56" fmla="*/ 280932 h 802569"/>
                <a:gd name="csX57" fmla="*/ 74597 w 612567"/>
                <a:gd name="csY57" fmla="*/ 275770 h 802569"/>
                <a:gd name="csX58" fmla="*/ 197130 w 612567"/>
                <a:gd name="csY58" fmla="*/ 358828 h 802569"/>
                <a:gd name="csX59" fmla="*/ 197433 w 612567"/>
                <a:gd name="csY59" fmla="*/ 358826 h 802569"/>
                <a:gd name="csX60" fmla="*/ 197489 w 612567"/>
                <a:gd name="csY60" fmla="*/ 358729 h 802569"/>
                <a:gd name="csX61" fmla="*/ 200905 w 612567"/>
                <a:gd name="csY61" fmla="*/ 331661 h 802569"/>
                <a:gd name="csX62" fmla="*/ 146321 w 612567"/>
                <a:gd name="csY62" fmla="*/ 99600 h 802569"/>
                <a:gd name="csX63" fmla="*/ 191929 w 612567"/>
                <a:gd name="csY63" fmla="*/ 26255 h 802569"/>
                <a:gd name="csX64" fmla="*/ 265273 w 612567"/>
                <a:gd name="csY64" fmla="*/ 71863 h 802569"/>
                <a:gd name="csX65" fmla="*/ 265529 w 612567"/>
                <a:gd name="csY65" fmla="*/ 73015 h 802569"/>
                <a:gd name="csX66" fmla="*/ 267914 w 612567"/>
                <a:gd name="csY66" fmla="*/ 83222 h 802569"/>
                <a:gd name="csX67" fmla="*/ 268323 w 612567"/>
                <a:gd name="csY67" fmla="*/ 83177 h 802569"/>
                <a:gd name="csX68" fmla="*/ 268323 w 612567"/>
                <a:gd name="csY68" fmla="*/ 62340 h 802569"/>
                <a:gd name="csX69" fmla="*/ 327533 w 612567"/>
                <a:gd name="csY69" fmla="*/ 26 h 802569"/>
                <a:gd name="csX70" fmla="*/ 390402 w 612567"/>
                <a:gd name="csY70" fmla="*/ 59359 h 802569"/>
                <a:gd name="csX71" fmla="*/ 390428 w 612567"/>
                <a:gd name="csY71" fmla="*/ 61058 h 802569"/>
                <a:gd name="csX72" fmla="*/ 390428 w 612567"/>
                <a:gd name="csY72" fmla="*/ 82284 h 802569"/>
                <a:gd name="csX73" fmla="*/ 390837 w 612567"/>
                <a:gd name="csY73" fmla="*/ 82334 h 802569"/>
                <a:gd name="csX74" fmla="*/ 393517 w 612567"/>
                <a:gd name="csY74" fmla="*/ 71660 h 802569"/>
                <a:gd name="csX75" fmla="*/ 419920 w 612567"/>
                <a:gd name="csY75" fmla="*/ 33493 h 802569"/>
                <a:gd name="csX76" fmla="*/ 467479 w 612567"/>
                <a:gd name="csY76" fmla="*/ 26455 h 802569"/>
                <a:gd name="csX77" fmla="*/ 505205 w 612567"/>
                <a:gd name="csY77" fmla="*/ 52749 h 802569"/>
                <a:gd name="csX78" fmla="*/ 512241 w 612567"/>
                <a:gd name="csY78" fmla="*/ 100316 h 802569"/>
                <a:gd name="csX79" fmla="*/ 498664 w 612567"/>
                <a:gd name="csY79" fmla="*/ 154112 h 802569"/>
                <a:gd name="csX80" fmla="*/ 499038 w 612567"/>
                <a:gd name="csY80" fmla="*/ 154273 h 802569"/>
                <a:gd name="csX81" fmla="*/ 500838 w 612567"/>
                <a:gd name="csY81" fmla="*/ 150974 h 802569"/>
                <a:gd name="csX82" fmla="*/ 580173 w 612567"/>
                <a:gd name="csY82" fmla="*/ 130795 h 802569"/>
                <a:gd name="csX83" fmla="*/ 610287 w 612567"/>
                <a:gd name="csY83" fmla="*/ 167177 h 802569"/>
                <a:gd name="csX84" fmla="*/ 605604 w 612567"/>
                <a:gd name="csY84" fmla="*/ 213045 h 802569"/>
                <a:gd name="csX85" fmla="*/ 524635 w 612567"/>
                <a:gd name="csY85" fmla="*/ 357733 h 802569"/>
                <a:gd name="csX86" fmla="*/ 449729 w 612567"/>
                <a:gd name="csY86" fmla="*/ 591115 h 8025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Lst>
              <a:rect l="l" t="t" r="r" b="b"/>
              <a:pathLst>
                <a:path w="612567" h="802569">
                  <a:moveTo>
                    <a:pt x="449731" y="802566"/>
                  </a:moveTo>
                  <a:lnTo>
                    <a:pt x="406711" y="802566"/>
                  </a:lnTo>
                  <a:lnTo>
                    <a:pt x="406711" y="579123"/>
                  </a:lnTo>
                  <a:cubicBezTo>
                    <a:pt x="406711" y="571070"/>
                    <a:pt x="411209" y="563690"/>
                    <a:pt x="418369" y="560001"/>
                  </a:cubicBezTo>
                  <a:cubicBezTo>
                    <a:pt x="439585" y="549068"/>
                    <a:pt x="476050" y="507366"/>
                    <a:pt x="481847" y="350938"/>
                  </a:cubicBezTo>
                  <a:cubicBezTo>
                    <a:pt x="481970" y="347529"/>
                    <a:pt x="482905" y="344197"/>
                    <a:pt x="484579" y="341222"/>
                  </a:cubicBezTo>
                  <a:lnTo>
                    <a:pt x="567607" y="192916"/>
                  </a:lnTo>
                  <a:cubicBezTo>
                    <a:pt x="569689" y="188534"/>
                    <a:pt x="570134" y="183553"/>
                    <a:pt x="568865" y="178870"/>
                  </a:cubicBezTo>
                  <a:cubicBezTo>
                    <a:pt x="567730" y="174675"/>
                    <a:pt x="564834" y="171176"/>
                    <a:pt x="560926" y="169274"/>
                  </a:cubicBezTo>
                  <a:cubicBezTo>
                    <a:pt x="552591" y="164179"/>
                    <a:pt x="541703" y="166807"/>
                    <a:pt x="536607" y="175142"/>
                  </a:cubicBezTo>
                  <a:cubicBezTo>
                    <a:pt x="536538" y="175254"/>
                    <a:pt x="536471" y="175368"/>
                    <a:pt x="536405" y="175482"/>
                  </a:cubicBezTo>
                  <a:lnTo>
                    <a:pt x="456833" y="316802"/>
                  </a:lnTo>
                  <a:cubicBezTo>
                    <a:pt x="451000" y="327150"/>
                    <a:pt x="437881" y="330809"/>
                    <a:pt x="427533" y="324976"/>
                  </a:cubicBezTo>
                  <a:cubicBezTo>
                    <a:pt x="419086" y="320213"/>
                    <a:pt x="414870" y="310388"/>
                    <a:pt x="417238" y="300984"/>
                  </a:cubicBezTo>
                  <a:lnTo>
                    <a:pt x="470630" y="89419"/>
                  </a:lnTo>
                  <a:cubicBezTo>
                    <a:pt x="472017" y="84799"/>
                    <a:pt x="471350" y="79804"/>
                    <a:pt x="468801" y="75708"/>
                  </a:cubicBezTo>
                  <a:cubicBezTo>
                    <a:pt x="466392" y="71850"/>
                    <a:pt x="462462" y="69193"/>
                    <a:pt x="457984" y="68395"/>
                  </a:cubicBezTo>
                  <a:cubicBezTo>
                    <a:pt x="452964" y="66659"/>
                    <a:pt x="447438" y="67210"/>
                    <a:pt x="442858" y="69901"/>
                  </a:cubicBezTo>
                  <a:cubicBezTo>
                    <a:pt x="438991" y="72306"/>
                    <a:pt x="436330" y="76244"/>
                    <a:pt x="435545" y="80731"/>
                  </a:cubicBezTo>
                  <a:lnTo>
                    <a:pt x="389774" y="264017"/>
                  </a:lnTo>
                  <a:cubicBezTo>
                    <a:pt x="386885" y="275540"/>
                    <a:pt x="375203" y="282541"/>
                    <a:pt x="363681" y="279652"/>
                  </a:cubicBezTo>
                  <a:cubicBezTo>
                    <a:pt x="354115" y="277256"/>
                    <a:pt x="347406" y="268661"/>
                    <a:pt x="347400" y="258800"/>
                  </a:cubicBezTo>
                  <a:lnTo>
                    <a:pt x="347400" y="61708"/>
                  </a:lnTo>
                  <a:cubicBezTo>
                    <a:pt x="347529" y="52063"/>
                    <a:pt x="340213" y="43941"/>
                    <a:pt x="330607" y="43063"/>
                  </a:cubicBezTo>
                  <a:cubicBezTo>
                    <a:pt x="320661" y="42388"/>
                    <a:pt x="312053" y="49901"/>
                    <a:pt x="311375" y="59847"/>
                  </a:cubicBezTo>
                  <a:cubicBezTo>
                    <a:pt x="311349" y="60249"/>
                    <a:pt x="311334" y="60654"/>
                    <a:pt x="311334" y="61058"/>
                  </a:cubicBezTo>
                  <a:lnTo>
                    <a:pt x="311334" y="272634"/>
                  </a:lnTo>
                  <a:cubicBezTo>
                    <a:pt x="311308" y="284513"/>
                    <a:pt x="301657" y="294122"/>
                    <a:pt x="289779" y="294096"/>
                  </a:cubicBezTo>
                  <a:cubicBezTo>
                    <a:pt x="279807" y="294074"/>
                    <a:pt x="271158" y="287204"/>
                    <a:pt x="268882" y="277497"/>
                  </a:cubicBezTo>
                  <a:lnTo>
                    <a:pt x="223425" y="81738"/>
                  </a:lnTo>
                  <a:cubicBezTo>
                    <a:pt x="221216" y="71996"/>
                    <a:pt x="211526" y="65889"/>
                    <a:pt x="201784" y="68098"/>
                  </a:cubicBezTo>
                  <a:cubicBezTo>
                    <a:pt x="192043" y="70310"/>
                    <a:pt x="185936" y="79998"/>
                    <a:pt x="188147" y="89739"/>
                  </a:cubicBezTo>
                  <a:cubicBezTo>
                    <a:pt x="188229" y="90105"/>
                    <a:pt x="188324" y="90469"/>
                    <a:pt x="188429" y="90828"/>
                  </a:cubicBezTo>
                  <a:lnTo>
                    <a:pt x="243548" y="325053"/>
                  </a:lnTo>
                  <a:cubicBezTo>
                    <a:pt x="244041" y="327165"/>
                    <a:pt x="244210" y="329342"/>
                    <a:pt x="244053" y="331506"/>
                  </a:cubicBezTo>
                  <a:cubicBezTo>
                    <a:pt x="241612" y="359458"/>
                    <a:pt x="236792" y="387150"/>
                    <a:pt x="229642" y="414280"/>
                  </a:cubicBezTo>
                  <a:cubicBezTo>
                    <a:pt x="226757" y="425805"/>
                    <a:pt x="215078" y="432809"/>
                    <a:pt x="203555" y="429924"/>
                  </a:cubicBezTo>
                  <a:cubicBezTo>
                    <a:pt x="199354" y="428875"/>
                    <a:pt x="195570" y="426582"/>
                    <a:pt x="192694" y="423345"/>
                  </a:cubicBezTo>
                  <a:cubicBezTo>
                    <a:pt x="191186" y="422041"/>
                    <a:pt x="189870" y="420531"/>
                    <a:pt x="188786" y="418860"/>
                  </a:cubicBezTo>
                  <a:cubicBezTo>
                    <a:pt x="159625" y="371588"/>
                    <a:pt x="115188" y="335696"/>
                    <a:pt x="62837" y="317133"/>
                  </a:cubicBezTo>
                  <a:cubicBezTo>
                    <a:pt x="58987" y="315836"/>
                    <a:pt x="54769" y="316225"/>
                    <a:pt x="51222" y="318209"/>
                  </a:cubicBezTo>
                  <a:cubicBezTo>
                    <a:pt x="47477" y="320444"/>
                    <a:pt x="44732" y="324034"/>
                    <a:pt x="43556" y="328234"/>
                  </a:cubicBezTo>
                  <a:cubicBezTo>
                    <a:pt x="41375" y="336309"/>
                    <a:pt x="46152" y="344621"/>
                    <a:pt x="54227" y="346802"/>
                  </a:cubicBezTo>
                  <a:cubicBezTo>
                    <a:pt x="54420" y="346853"/>
                    <a:pt x="54618" y="346903"/>
                    <a:pt x="54814" y="346948"/>
                  </a:cubicBezTo>
                  <a:cubicBezTo>
                    <a:pt x="86864" y="354289"/>
                    <a:pt x="111236" y="391800"/>
                    <a:pt x="139447" y="435235"/>
                  </a:cubicBezTo>
                  <a:lnTo>
                    <a:pt x="141800" y="438870"/>
                  </a:lnTo>
                  <a:cubicBezTo>
                    <a:pt x="172774" y="487268"/>
                    <a:pt x="210298" y="541352"/>
                    <a:pt x="264851" y="572277"/>
                  </a:cubicBezTo>
                  <a:cubicBezTo>
                    <a:pt x="271590" y="576097"/>
                    <a:pt x="275752" y="583245"/>
                    <a:pt x="275752" y="590990"/>
                  </a:cubicBezTo>
                  <a:lnTo>
                    <a:pt x="275752" y="802570"/>
                  </a:lnTo>
                  <a:lnTo>
                    <a:pt x="232733" y="802570"/>
                  </a:lnTo>
                  <a:lnTo>
                    <a:pt x="232733" y="603154"/>
                  </a:lnTo>
                  <a:cubicBezTo>
                    <a:pt x="180567" y="566032"/>
                    <a:pt x="137186" y="517908"/>
                    <a:pt x="105655" y="462185"/>
                  </a:cubicBezTo>
                  <a:lnTo>
                    <a:pt x="103385" y="458662"/>
                  </a:lnTo>
                  <a:cubicBezTo>
                    <a:pt x="83166" y="427556"/>
                    <a:pt x="60260" y="392299"/>
                    <a:pt x="43803" y="388501"/>
                  </a:cubicBezTo>
                  <a:cubicBezTo>
                    <a:pt x="12689" y="380579"/>
                    <a:pt x="-6111" y="348935"/>
                    <a:pt x="1811" y="317821"/>
                  </a:cubicBezTo>
                  <a:cubicBezTo>
                    <a:pt x="1975" y="317174"/>
                    <a:pt x="2151" y="316531"/>
                    <a:pt x="2338" y="315890"/>
                  </a:cubicBezTo>
                  <a:cubicBezTo>
                    <a:pt x="6655" y="301153"/>
                    <a:pt x="16468" y="288639"/>
                    <a:pt x="29751" y="280932"/>
                  </a:cubicBezTo>
                  <a:cubicBezTo>
                    <a:pt x="43330" y="273046"/>
                    <a:pt x="59580" y="271175"/>
                    <a:pt x="74597" y="275770"/>
                  </a:cubicBezTo>
                  <a:cubicBezTo>
                    <a:pt x="122529" y="291194"/>
                    <a:pt x="165048" y="320015"/>
                    <a:pt x="197130" y="358828"/>
                  </a:cubicBezTo>
                  <a:cubicBezTo>
                    <a:pt x="197214" y="358912"/>
                    <a:pt x="197351" y="358910"/>
                    <a:pt x="197433" y="358826"/>
                  </a:cubicBezTo>
                  <a:cubicBezTo>
                    <a:pt x="197461" y="358798"/>
                    <a:pt x="197480" y="358766"/>
                    <a:pt x="197489" y="358729"/>
                  </a:cubicBezTo>
                  <a:cubicBezTo>
                    <a:pt x="198928" y="349938"/>
                    <a:pt x="200139" y="340803"/>
                    <a:pt x="200905" y="331661"/>
                  </a:cubicBezTo>
                  <a:lnTo>
                    <a:pt x="146321" y="99600"/>
                  </a:lnTo>
                  <a:cubicBezTo>
                    <a:pt x="138662" y="66752"/>
                    <a:pt x="159081" y="33915"/>
                    <a:pt x="191929" y="26255"/>
                  </a:cubicBezTo>
                  <a:cubicBezTo>
                    <a:pt x="224776" y="18598"/>
                    <a:pt x="257613" y="39015"/>
                    <a:pt x="265273" y="71863"/>
                  </a:cubicBezTo>
                  <a:cubicBezTo>
                    <a:pt x="265361" y="72245"/>
                    <a:pt x="265447" y="72630"/>
                    <a:pt x="265529" y="73015"/>
                  </a:cubicBezTo>
                  <a:lnTo>
                    <a:pt x="267914" y="83222"/>
                  </a:lnTo>
                  <a:cubicBezTo>
                    <a:pt x="268140" y="84203"/>
                    <a:pt x="268323" y="84181"/>
                    <a:pt x="268323" y="83177"/>
                  </a:cubicBezTo>
                  <a:lnTo>
                    <a:pt x="268323" y="62340"/>
                  </a:lnTo>
                  <a:cubicBezTo>
                    <a:pt x="268065" y="29015"/>
                    <a:pt x="294238" y="1469"/>
                    <a:pt x="327533" y="26"/>
                  </a:cubicBezTo>
                  <a:cubicBezTo>
                    <a:pt x="361278" y="-951"/>
                    <a:pt x="389426" y="25614"/>
                    <a:pt x="390402" y="59359"/>
                  </a:cubicBezTo>
                  <a:cubicBezTo>
                    <a:pt x="390419" y="59925"/>
                    <a:pt x="390428" y="60492"/>
                    <a:pt x="390428" y="61058"/>
                  </a:cubicBezTo>
                  <a:lnTo>
                    <a:pt x="390428" y="82284"/>
                  </a:lnTo>
                  <a:cubicBezTo>
                    <a:pt x="390428" y="83218"/>
                    <a:pt x="390613" y="83239"/>
                    <a:pt x="390837" y="82334"/>
                  </a:cubicBezTo>
                  <a:lnTo>
                    <a:pt x="393517" y="71660"/>
                  </a:lnTo>
                  <a:cubicBezTo>
                    <a:pt x="396670" y="55838"/>
                    <a:pt x="406227" y="42024"/>
                    <a:pt x="419920" y="33493"/>
                  </a:cubicBezTo>
                  <a:cubicBezTo>
                    <a:pt x="434093" y="24603"/>
                    <a:pt x="451340" y="22052"/>
                    <a:pt x="467479" y="26455"/>
                  </a:cubicBezTo>
                  <a:cubicBezTo>
                    <a:pt x="483133" y="29662"/>
                    <a:pt x="496777" y="39172"/>
                    <a:pt x="505205" y="52749"/>
                  </a:cubicBezTo>
                  <a:cubicBezTo>
                    <a:pt x="514084" y="66928"/>
                    <a:pt x="516633" y="84173"/>
                    <a:pt x="512241" y="100316"/>
                  </a:cubicBezTo>
                  <a:lnTo>
                    <a:pt x="498664" y="154112"/>
                  </a:lnTo>
                  <a:cubicBezTo>
                    <a:pt x="498472" y="154871"/>
                    <a:pt x="498640" y="154947"/>
                    <a:pt x="499038" y="154273"/>
                  </a:cubicBezTo>
                  <a:cubicBezTo>
                    <a:pt x="499745" y="153237"/>
                    <a:pt x="500350" y="152131"/>
                    <a:pt x="500838" y="150974"/>
                  </a:cubicBezTo>
                  <a:cubicBezTo>
                    <a:pt x="517979" y="124594"/>
                    <a:pt x="552511" y="115812"/>
                    <a:pt x="580173" y="130795"/>
                  </a:cubicBezTo>
                  <a:cubicBezTo>
                    <a:pt x="594927" y="138089"/>
                    <a:pt x="605879" y="151320"/>
                    <a:pt x="610287" y="167177"/>
                  </a:cubicBezTo>
                  <a:cubicBezTo>
                    <a:pt x="614503" y="182516"/>
                    <a:pt x="612834" y="198876"/>
                    <a:pt x="605604" y="213045"/>
                  </a:cubicBezTo>
                  <a:lnTo>
                    <a:pt x="524635" y="357733"/>
                  </a:lnTo>
                  <a:cubicBezTo>
                    <a:pt x="519446" y="482129"/>
                    <a:pt x="494891" y="558758"/>
                    <a:pt x="449729" y="591115"/>
                  </a:cubicBezTo>
                  <a:close/>
                </a:path>
              </a:pathLst>
            </a:custGeom>
            <a:grpFill/>
            <a:ln w="21431" cap="flat">
              <a:noFill/>
              <a:prstDash val="solid"/>
              <a:miter/>
            </a:ln>
          </p:spPr>
          <p:txBody>
            <a:bodyPr/>
            <a:lstStyle/>
            <a:p>
              <a:endParaRPr lang="it-IT"/>
            </a:p>
          </p:txBody>
        </p:sp>
        <p:sp>
          <p:nvSpPr>
            <p:cNvPr id="23" name="Figura a mano libera: forma 22">
              <a:extLst>
                <a:ext uri="{FF2B5EF4-FFF2-40B4-BE49-F238E27FC236}">
                  <a16:creationId xmlns:a16="http://schemas.microsoft.com/office/drawing/2014/main" id="{B3A8F090-A717-04F3-6F58-EE25D782DA0B}"/>
                </a:ext>
              </a:extLst>
            </p:cNvPr>
            <p:cNvSpPr/>
            <p:nvPr/>
          </p:nvSpPr>
          <p:spPr>
            <a:xfrm>
              <a:off x="6605160" y="3140807"/>
              <a:ext cx="794414" cy="626515"/>
            </a:xfrm>
            <a:custGeom>
              <a:avLst/>
              <a:gdLst>
                <a:gd name="csX0" fmla="*/ 103432 w 794414"/>
                <a:gd name="csY0" fmla="*/ 626516 h 626515"/>
                <a:gd name="csX1" fmla="*/ 83142 w 794414"/>
                <a:gd name="csY1" fmla="*/ 588590 h 626515"/>
                <a:gd name="csX2" fmla="*/ 278852 w 794414"/>
                <a:gd name="csY2" fmla="*/ 483791 h 626515"/>
                <a:gd name="csX3" fmla="*/ 301327 w 794414"/>
                <a:gd name="csY3" fmla="*/ 485136 h 626515"/>
                <a:gd name="csX4" fmla="*/ 512645 w 794414"/>
                <a:gd name="csY4" fmla="*/ 441991 h 626515"/>
                <a:gd name="csX5" fmla="*/ 522518 w 794414"/>
                <a:gd name="csY5" fmla="*/ 439722 h 626515"/>
                <a:gd name="csX6" fmla="*/ 694513 w 794414"/>
                <a:gd name="csY6" fmla="*/ 441697 h 626515"/>
                <a:gd name="csX7" fmla="*/ 712422 w 794414"/>
                <a:gd name="csY7" fmla="*/ 423536 h 626515"/>
                <a:gd name="csX8" fmla="*/ 694261 w 794414"/>
                <a:gd name="csY8" fmla="*/ 405625 h 626515"/>
                <a:gd name="csX9" fmla="*/ 533862 w 794414"/>
                <a:gd name="csY9" fmla="*/ 403646 h 626515"/>
                <a:gd name="csX10" fmla="*/ 512619 w 794414"/>
                <a:gd name="csY10" fmla="*/ 381871 h 626515"/>
                <a:gd name="csX11" fmla="*/ 528820 w 794414"/>
                <a:gd name="csY11" fmla="*/ 361293 h 626515"/>
                <a:gd name="csX12" fmla="*/ 738373 w 794414"/>
                <a:gd name="csY12" fmla="*/ 307905 h 626515"/>
                <a:gd name="csX13" fmla="*/ 749318 w 794414"/>
                <a:gd name="csY13" fmla="*/ 299368 h 626515"/>
                <a:gd name="csX14" fmla="*/ 750746 w 794414"/>
                <a:gd name="csY14" fmla="*/ 287467 h 626515"/>
                <a:gd name="csX15" fmla="*/ 741966 w 794414"/>
                <a:gd name="csY15" fmla="*/ 275636 h 626515"/>
                <a:gd name="csX16" fmla="*/ 730075 w 794414"/>
                <a:gd name="csY16" fmla="*/ 274208 h 626515"/>
                <a:gd name="csX17" fmla="*/ 547473 w 794414"/>
                <a:gd name="csY17" fmla="*/ 321880 h 626515"/>
                <a:gd name="csX18" fmla="*/ 521229 w 794414"/>
                <a:gd name="csY18" fmla="*/ 306498 h 626515"/>
                <a:gd name="csX19" fmla="*/ 531739 w 794414"/>
                <a:gd name="csY19" fmla="*/ 282186 h 626515"/>
                <a:gd name="csX20" fmla="*/ 705709 w 794414"/>
                <a:gd name="csY20" fmla="*/ 187276 h 626515"/>
                <a:gd name="csX21" fmla="*/ 713024 w 794414"/>
                <a:gd name="csY21" fmla="*/ 163075 h 626515"/>
                <a:gd name="csX22" fmla="*/ 688823 w 794414"/>
                <a:gd name="csY22" fmla="*/ 155762 h 626515"/>
                <a:gd name="csX23" fmla="*/ 688071 w 794414"/>
                <a:gd name="csY23" fmla="*/ 156188 h 626515"/>
                <a:gd name="csX24" fmla="*/ 502716 w 794414"/>
                <a:gd name="csY24" fmla="*/ 254810 h 626515"/>
                <a:gd name="csX25" fmla="*/ 473632 w 794414"/>
                <a:gd name="csY25" fmla="*/ 245894 h 626515"/>
                <a:gd name="csX26" fmla="*/ 478392 w 794414"/>
                <a:gd name="csY26" fmla="*/ 219689 h 626515"/>
                <a:gd name="csX27" fmla="*/ 628639 w 794414"/>
                <a:gd name="csY27" fmla="*/ 87208 h 626515"/>
                <a:gd name="csX28" fmla="*/ 634500 w 794414"/>
                <a:gd name="csY28" fmla="*/ 74831 h 626515"/>
                <a:gd name="csX29" fmla="*/ 630613 w 794414"/>
                <a:gd name="csY29" fmla="*/ 62140 h 626515"/>
                <a:gd name="csX30" fmla="*/ 618305 w 794414"/>
                <a:gd name="csY30" fmla="*/ 56332 h 626515"/>
                <a:gd name="csX31" fmla="*/ 605615 w 794414"/>
                <a:gd name="csY31" fmla="*/ 60204 h 626515"/>
                <a:gd name="csX32" fmla="*/ 423708 w 794414"/>
                <a:gd name="csY32" fmla="*/ 218418 h 626515"/>
                <a:gd name="csX33" fmla="*/ 418603 w 794414"/>
                <a:gd name="csY33" fmla="*/ 221722 h 626515"/>
                <a:gd name="csX34" fmla="*/ 335756 w 794414"/>
                <a:gd name="csY34" fmla="*/ 247174 h 626515"/>
                <a:gd name="csX35" fmla="*/ 311224 w 794414"/>
                <a:gd name="csY35" fmla="*/ 229220 h 626515"/>
                <a:gd name="csX36" fmla="*/ 310970 w 794414"/>
                <a:gd name="csY36" fmla="*/ 225918 h 626515"/>
                <a:gd name="csX37" fmla="*/ 317817 w 794414"/>
                <a:gd name="csY37" fmla="*/ 209356 h 626515"/>
                <a:gd name="csX38" fmla="*/ 345134 w 794414"/>
                <a:gd name="csY38" fmla="*/ 54760 h 626515"/>
                <a:gd name="csX39" fmla="*/ 338391 w 794414"/>
                <a:gd name="csY39" fmla="*/ 45726 h 626515"/>
                <a:gd name="csX40" fmla="*/ 324863 w 794414"/>
                <a:gd name="csY40" fmla="*/ 43336 h 626515"/>
                <a:gd name="csX41" fmla="*/ 314044 w 794414"/>
                <a:gd name="csY41" fmla="*/ 63512 h 626515"/>
                <a:gd name="csX42" fmla="*/ 276759 w 794414"/>
                <a:gd name="csY42" fmla="*/ 181879 h 626515"/>
                <a:gd name="csX43" fmla="*/ 217607 w 794414"/>
                <a:gd name="csY43" fmla="*/ 355057 h 626515"/>
                <a:gd name="csX44" fmla="*/ 206348 w 794414"/>
                <a:gd name="csY44" fmla="*/ 373340 h 626515"/>
                <a:gd name="csX45" fmla="*/ 20503 w 794414"/>
                <a:gd name="csY45" fmla="*/ 474183 h 626515"/>
                <a:gd name="csX46" fmla="*/ 0 w 794414"/>
                <a:gd name="csY46" fmla="*/ 436373 h 626515"/>
                <a:gd name="csX47" fmla="*/ 175252 w 794414"/>
                <a:gd name="csY47" fmla="*/ 341269 h 626515"/>
                <a:gd name="csX48" fmla="*/ 238415 w 794414"/>
                <a:gd name="csY48" fmla="*/ 162322 h 626515"/>
                <a:gd name="csX49" fmla="*/ 271984 w 794414"/>
                <a:gd name="csY49" fmla="*/ 72549 h 626515"/>
                <a:gd name="csX50" fmla="*/ 316410 w 794414"/>
                <a:gd name="csY50" fmla="*/ 1136 h 626515"/>
                <a:gd name="csX51" fmla="*/ 360206 w 794414"/>
                <a:gd name="csY51" fmla="*/ 8636 h 626515"/>
                <a:gd name="csX52" fmla="*/ 387178 w 794414"/>
                <a:gd name="csY52" fmla="*/ 45700 h 626515"/>
                <a:gd name="csX53" fmla="*/ 371641 w 794414"/>
                <a:gd name="csY53" fmla="*/ 193834 h 626515"/>
                <a:gd name="csX54" fmla="*/ 371787 w 794414"/>
                <a:gd name="csY54" fmla="*/ 194101 h 626515"/>
                <a:gd name="csX55" fmla="*/ 371899 w 794414"/>
                <a:gd name="csY55" fmla="*/ 194103 h 626515"/>
                <a:gd name="csX56" fmla="*/ 397829 w 794414"/>
                <a:gd name="csY56" fmla="*/ 183892 h 626515"/>
                <a:gd name="csX57" fmla="*/ 577344 w 794414"/>
                <a:gd name="csY57" fmla="*/ 27750 h 626515"/>
                <a:gd name="csX58" fmla="*/ 663005 w 794414"/>
                <a:gd name="csY58" fmla="*/ 33773 h 626515"/>
                <a:gd name="csX59" fmla="*/ 677417 w 794414"/>
                <a:gd name="csY59" fmla="*/ 77932 h 626515"/>
                <a:gd name="csX60" fmla="*/ 657021 w 794414"/>
                <a:gd name="csY60" fmla="*/ 119492 h 626515"/>
                <a:gd name="csX61" fmla="*/ 645599 w 794414"/>
                <a:gd name="csY61" fmla="*/ 129567 h 626515"/>
                <a:gd name="csX62" fmla="*/ 645832 w 794414"/>
                <a:gd name="csY62" fmla="*/ 129905 h 626515"/>
                <a:gd name="csX63" fmla="*/ 668342 w 794414"/>
                <a:gd name="csY63" fmla="*/ 117932 h 626515"/>
                <a:gd name="csX64" fmla="*/ 750701 w 794414"/>
                <a:gd name="csY64" fmla="*/ 143008 h 626515"/>
                <a:gd name="csX65" fmla="*/ 725625 w 794414"/>
                <a:gd name="csY65" fmla="*/ 225368 h 626515"/>
                <a:gd name="csX66" fmla="*/ 707627 w 794414"/>
                <a:gd name="csY66" fmla="*/ 235191 h 626515"/>
                <a:gd name="csX67" fmla="*/ 707778 w 794414"/>
                <a:gd name="csY67" fmla="*/ 235572 h 626515"/>
                <a:gd name="csX68" fmla="*/ 710854 w 794414"/>
                <a:gd name="csY68" fmla="*/ 234782 h 626515"/>
                <a:gd name="csX69" fmla="*/ 762847 w 794414"/>
                <a:gd name="csY69" fmla="*/ 238009 h 626515"/>
                <a:gd name="csX70" fmla="*/ 792101 w 794414"/>
                <a:gd name="csY70" fmla="*/ 275619 h 626515"/>
                <a:gd name="csX71" fmla="*/ 786938 w 794414"/>
                <a:gd name="csY71" fmla="*/ 320220 h 626515"/>
                <a:gd name="csX72" fmla="*/ 749359 w 794414"/>
                <a:gd name="csY72" fmla="*/ 349473 h 626515"/>
                <a:gd name="csX73" fmla="*/ 698823 w 794414"/>
                <a:gd name="csY73" fmla="*/ 362349 h 626515"/>
                <a:gd name="csX74" fmla="*/ 698862 w 794414"/>
                <a:gd name="csY74" fmla="*/ 362736 h 626515"/>
                <a:gd name="csX75" fmla="*/ 755368 w 794414"/>
                <a:gd name="csY75" fmla="*/ 428046 h 626515"/>
                <a:gd name="csX76" fmla="*/ 694265 w 794414"/>
                <a:gd name="csY76" fmla="*/ 484710 h 626515"/>
                <a:gd name="csX77" fmla="*/ 527207 w 794414"/>
                <a:gd name="csY77" fmla="*/ 482793 h 626515"/>
                <a:gd name="csX78" fmla="*/ 288561 w 794414"/>
                <a:gd name="csY78" fmla="*/ 527383 h 6265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Lst>
              <a:rect l="l" t="t" r="r" b="b"/>
              <a:pathLst>
                <a:path w="794414" h="626515">
                  <a:moveTo>
                    <a:pt x="103432" y="626516"/>
                  </a:moveTo>
                  <a:lnTo>
                    <a:pt x="83142" y="588590"/>
                  </a:lnTo>
                  <a:lnTo>
                    <a:pt x="278852" y="483791"/>
                  </a:lnTo>
                  <a:cubicBezTo>
                    <a:pt x="285999" y="479969"/>
                    <a:pt x="294687" y="480490"/>
                    <a:pt x="301327" y="485136"/>
                  </a:cubicBezTo>
                  <a:cubicBezTo>
                    <a:pt x="334433" y="508306"/>
                    <a:pt x="411458" y="492600"/>
                    <a:pt x="512645" y="441991"/>
                  </a:cubicBezTo>
                  <a:cubicBezTo>
                    <a:pt x="515712" y="440468"/>
                    <a:pt x="519093" y="439692"/>
                    <a:pt x="522518" y="439722"/>
                  </a:cubicBezTo>
                  <a:lnTo>
                    <a:pt x="694513" y="441697"/>
                  </a:lnTo>
                  <a:cubicBezTo>
                    <a:pt x="704474" y="441628"/>
                    <a:pt x="712493" y="433495"/>
                    <a:pt x="712422" y="423536"/>
                  </a:cubicBezTo>
                  <a:cubicBezTo>
                    <a:pt x="712353" y="413575"/>
                    <a:pt x="704222" y="405556"/>
                    <a:pt x="694261" y="405625"/>
                  </a:cubicBezTo>
                  <a:lnTo>
                    <a:pt x="533862" y="403646"/>
                  </a:lnTo>
                  <a:cubicBezTo>
                    <a:pt x="521984" y="403499"/>
                    <a:pt x="512473" y="393751"/>
                    <a:pt x="512619" y="381871"/>
                  </a:cubicBezTo>
                  <a:cubicBezTo>
                    <a:pt x="512739" y="372136"/>
                    <a:pt x="519386" y="363695"/>
                    <a:pt x="528820" y="361293"/>
                  </a:cubicBezTo>
                  <a:lnTo>
                    <a:pt x="738373" y="307905"/>
                  </a:lnTo>
                  <a:cubicBezTo>
                    <a:pt x="743017" y="306640"/>
                    <a:pt x="746960" y="303565"/>
                    <a:pt x="749318" y="299368"/>
                  </a:cubicBezTo>
                  <a:cubicBezTo>
                    <a:pt x="751396" y="295761"/>
                    <a:pt x="751912" y="291463"/>
                    <a:pt x="750746" y="287467"/>
                  </a:cubicBezTo>
                  <a:cubicBezTo>
                    <a:pt x="749578" y="282481"/>
                    <a:pt x="746399" y="278198"/>
                    <a:pt x="741966" y="275636"/>
                  </a:cubicBezTo>
                  <a:cubicBezTo>
                    <a:pt x="738358" y="273571"/>
                    <a:pt x="734069" y="273055"/>
                    <a:pt x="730075" y="274208"/>
                  </a:cubicBezTo>
                  <a:lnTo>
                    <a:pt x="547473" y="321880"/>
                  </a:lnTo>
                  <a:cubicBezTo>
                    <a:pt x="535979" y="324879"/>
                    <a:pt x="524230" y="317991"/>
                    <a:pt x="521229" y="306498"/>
                  </a:cubicBezTo>
                  <a:cubicBezTo>
                    <a:pt x="518736" y="296942"/>
                    <a:pt x="523070" y="286916"/>
                    <a:pt x="531739" y="282186"/>
                  </a:cubicBezTo>
                  <a:lnTo>
                    <a:pt x="705709" y="187276"/>
                  </a:lnTo>
                  <a:cubicBezTo>
                    <a:pt x="714411" y="182612"/>
                    <a:pt x="717685" y="171778"/>
                    <a:pt x="713024" y="163075"/>
                  </a:cubicBezTo>
                  <a:cubicBezTo>
                    <a:pt x="708361" y="154372"/>
                    <a:pt x="697526" y="151098"/>
                    <a:pt x="688823" y="155762"/>
                  </a:cubicBezTo>
                  <a:cubicBezTo>
                    <a:pt x="688569" y="155897"/>
                    <a:pt x="688318" y="156039"/>
                    <a:pt x="688071" y="156188"/>
                  </a:cubicBezTo>
                  <a:lnTo>
                    <a:pt x="502716" y="254810"/>
                  </a:lnTo>
                  <a:cubicBezTo>
                    <a:pt x="492223" y="260379"/>
                    <a:pt x="479201" y="256387"/>
                    <a:pt x="473632" y="245894"/>
                  </a:cubicBezTo>
                  <a:cubicBezTo>
                    <a:pt x="468971" y="237108"/>
                    <a:pt x="470939" y="226273"/>
                    <a:pt x="478392" y="219689"/>
                  </a:cubicBezTo>
                  <a:lnTo>
                    <a:pt x="628639" y="87208"/>
                  </a:lnTo>
                  <a:cubicBezTo>
                    <a:pt x="632130" y="84003"/>
                    <a:pt x="634233" y="79563"/>
                    <a:pt x="634500" y="74831"/>
                  </a:cubicBezTo>
                  <a:cubicBezTo>
                    <a:pt x="634945" y="70251"/>
                    <a:pt x="633547" y="65685"/>
                    <a:pt x="630613" y="62140"/>
                  </a:cubicBezTo>
                  <a:cubicBezTo>
                    <a:pt x="627423" y="58675"/>
                    <a:pt x="623007" y="56590"/>
                    <a:pt x="618305" y="56332"/>
                  </a:cubicBezTo>
                  <a:cubicBezTo>
                    <a:pt x="613730" y="55898"/>
                    <a:pt x="609168" y="57289"/>
                    <a:pt x="605615" y="60204"/>
                  </a:cubicBezTo>
                  <a:lnTo>
                    <a:pt x="423708" y="218418"/>
                  </a:lnTo>
                  <a:cubicBezTo>
                    <a:pt x="422172" y="219758"/>
                    <a:pt x="420453" y="220870"/>
                    <a:pt x="418603" y="221722"/>
                  </a:cubicBezTo>
                  <a:cubicBezTo>
                    <a:pt x="392310" y="234030"/>
                    <a:pt x="364424" y="242597"/>
                    <a:pt x="335756" y="247174"/>
                  </a:cubicBezTo>
                  <a:cubicBezTo>
                    <a:pt x="324022" y="248990"/>
                    <a:pt x="313040" y="240951"/>
                    <a:pt x="311224" y="229220"/>
                  </a:cubicBezTo>
                  <a:cubicBezTo>
                    <a:pt x="311054" y="228127"/>
                    <a:pt x="310970" y="227024"/>
                    <a:pt x="310970" y="225918"/>
                  </a:cubicBezTo>
                  <a:cubicBezTo>
                    <a:pt x="310966" y="219708"/>
                    <a:pt x="313429" y="213750"/>
                    <a:pt x="317817" y="209356"/>
                  </a:cubicBezTo>
                  <a:cubicBezTo>
                    <a:pt x="343635" y="162217"/>
                    <a:pt x="353235" y="107894"/>
                    <a:pt x="345134" y="54760"/>
                  </a:cubicBezTo>
                  <a:cubicBezTo>
                    <a:pt x="344285" y="50923"/>
                    <a:pt x="341828" y="47634"/>
                    <a:pt x="338391" y="45726"/>
                  </a:cubicBezTo>
                  <a:cubicBezTo>
                    <a:pt x="334308" y="43349"/>
                    <a:pt x="329514" y="42504"/>
                    <a:pt x="324863" y="43336"/>
                  </a:cubicBezTo>
                  <a:cubicBezTo>
                    <a:pt x="316673" y="46356"/>
                    <a:pt x="312026" y="55018"/>
                    <a:pt x="314044" y="63512"/>
                  </a:cubicBezTo>
                  <a:cubicBezTo>
                    <a:pt x="321607" y="96224"/>
                    <a:pt x="300811" y="135919"/>
                    <a:pt x="276759" y="181879"/>
                  </a:cubicBezTo>
                  <a:cubicBezTo>
                    <a:pt x="246385" y="238312"/>
                    <a:pt x="219351" y="293319"/>
                    <a:pt x="217607" y="355057"/>
                  </a:cubicBezTo>
                  <a:cubicBezTo>
                    <a:pt x="217377" y="362721"/>
                    <a:pt x="213087" y="369684"/>
                    <a:pt x="206348" y="373340"/>
                  </a:cubicBezTo>
                  <a:lnTo>
                    <a:pt x="20503" y="474183"/>
                  </a:lnTo>
                  <a:lnTo>
                    <a:pt x="0" y="436373"/>
                  </a:lnTo>
                  <a:lnTo>
                    <a:pt x="175252" y="341269"/>
                  </a:lnTo>
                  <a:cubicBezTo>
                    <a:pt x="183615" y="277873"/>
                    <a:pt x="205129" y="216923"/>
                    <a:pt x="238415" y="162322"/>
                  </a:cubicBezTo>
                  <a:cubicBezTo>
                    <a:pt x="256187" y="128382"/>
                    <a:pt x="276101" y="90367"/>
                    <a:pt x="271984" y="72549"/>
                  </a:cubicBezTo>
                  <a:cubicBezTo>
                    <a:pt x="264918" y="40626"/>
                    <a:pt x="284651" y="8905"/>
                    <a:pt x="316410" y="1136"/>
                  </a:cubicBezTo>
                  <a:cubicBezTo>
                    <a:pt x="331435" y="-1753"/>
                    <a:pt x="346999" y="912"/>
                    <a:pt x="360206" y="8636"/>
                  </a:cubicBezTo>
                  <a:cubicBezTo>
                    <a:pt x="374125" y="16520"/>
                    <a:pt x="383958" y="30032"/>
                    <a:pt x="387178" y="45700"/>
                  </a:cubicBezTo>
                  <a:cubicBezTo>
                    <a:pt x="396126" y="95553"/>
                    <a:pt x="390737" y="146923"/>
                    <a:pt x="371641" y="193834"/>
                  </a:cubicBezTo>
                  <a:cubicBezTo>
                    <a:pt x="371609" y="193948"/>
                    <a:pt x="371673" y="194069"/>
                    <a:pt x="371787" y="194101"/>
                  </a:cubicBezTo>
                  <a:cubicBezTo>
                    <a:pt x="371824" y="194112"/>
                    <a:pt x="371863" y="194112"/>
                    <a:pt x="371899" y="194103"/>
                  </a:cubicBezTo>
                  <a:cubicBezTo>
                    <a:pt x="380561" y="191178"/>
                    <a:pt x="389206" y="187775"/>
                    <a:pt x="397829" y="183892"/>
                  </a:cubicBezTo>
                  <a:lnTo>
                    <a:pt x="577344" y="27750"/>
                  </a:lnTo>
                  <a:cubicBezTo>
                    <a:pt x="602818" y="6234"/>
                    <a:pt x="640792" y="8905"/>
                    <a:pt x="663005" y="33773"/>
                  </a:cubicBezTo>
                  <a:cubicBezTo>
                    <a:pt x="673472" y="46001"/>
                    <a:pt x="678656" y="61884"/>
                    <a:pt x="677417" y="77932"/>
                  </a:cubicBezTo>
                  <a:cubicBezTo>
                    <a:pt x="676300" y="93916"/>
                    <a:pt x="668980" y="108829"/>
                    <a:pt x="657021" y="119492"/>
                  </a:cubicBezTo>
                  <a:lnTo>
                    <a:pt x="645599" y="129567"/>
                  </a:lnTo>
                  <a:cubicBezTo>
                    <a:pt x="644868" y="130212"/>
                    <a:pt x="644973" y="130361"/>
                    <a:pt x="645832" y="129905"/>
                  </a:cubicBezTo>
                  <a:lnTo>
                    <a:pt x="668342" y="117932"/>
                  </a:lnTo>
                  <a:cubicBezTo>
                    <a:pt x="698008" y="102114"/>
                    <a:pt x="734882" y="113342"/>
                    <a:pt x="750701" y="143008"/>
                  </a:cubicBezTo>
                  <a:cubicBezTo>
                    <a:pt x="766519" y="172675"/>
                    <a:pt x="755291" y="209549"/>
                    <a:pt x="725625" y="225368"/>
                  </a:cubicBezTo>
                  <a:lnTo>
                    <a:pt x="707627" y="235191"/>
                  </a:lnTo>
                  <a:cubicBezTo>
                    <a:pt x="706827" y="235621"/>
                    <a:pt x="706896" y="235800"/>
                    <a:pt x="707778" y="235572"/>
                  </a:cubicBezTo>
                  <a:cubicBezTo>
                    <a:pt x="707778" y="235572"/>
                    <a:pt x="710249" y="234916"/>
                    <a:pt x="710854" y="234782"/>
                  </a:cubicBezTo>
                  <a:cubicBezTo>
                    <a:pt x="728115" y="230609"/>
                    <a:pt x="746233" y="231734"/>
                    <a:pt x="762847" y="238009"/>
                  </a:cubicBezTo>
                  <a:cubicBezTo>
                    <a:pt x="777311" y="246041"/>
                    <a:pt x="787876" y="259622"/>
                    <a:pt x="792101" y="275619"/>
                  </a:cubicBezTo>
                  <a:cubicBezTo>
                    <a:pt x="796465" y="290573"/>
                    <a:pt x="794605" y="306658"/>
                    <a:pt x="786938" y="320220"/>
                  </a:cubicBezTo>
                  <a:cubicBezTo>
                    <a:pt x="778905" y="334670"/>
                    <a:pt x="765338" y="345229"/>
                    <a:pt x="749359" y="349473"/>
                  </a:cubicBezTo>
                  <a:lnTo>
                    <a:pt x="698823" y="362349"/>
                  </a:lnTo>
                  <a:cubicBezTo>
                    <a:pt x="698150" y="362521"/>
                    <a:pt x="698178" y="362687"/>
                    <a:pt x="698862" y="362736"/>
                  </a:cubicBezTo>
                  <a:cubicBezTo>
                    <a:pt x="732501" y="365167"/>
                    <a:pt x="757799" y="394407"/>
                    <a:pt x="755368" y="428046"/>
                  </a:cubicBezTo>
                  <a:cubicBezTo>
                    <a:pt x="753054" y="460055"/>
                    <a:pt x="726358" y="484813"/>
                    <a:pt x="694265" y="484710"/>
                  </a:cubicBezTo>
                  <a:lnTo>
                    <a:pt x="527207" y="482793"/>
                  </a:lnTo>
                  <a:cubicBezTo>
                    <a:pt x="418083" y="536663"/>
                    <a:pt x="337881" y="551625"/>
                    <a:pt x="288561" y="527383"/>
                  </a:cubicBezTo>
                  <a:close/>
                </a:path>
              </a:pathLst>
            </a:custGeom>
            <a:grpFill/>
            <a:ln w="21431" cap="flat">
              <a:noFill/>
              <a:prstDash val="solid"/>
              <a:miter/>
            </a:ln>
          </p:spPr>
          <p:txBody>
            <a:bodyPr/>
            <a:lstStyle/>
            <a:p>
              <a:endParaRPr lang="it-IT"/>
            </a:p>
          </p:txBody>
        </p:sp>
        <p:sp>
          <p:nvSpPr>
            <p:cNvPr id="24" name="Figura a mano libera: forma 23">
              <a:extLst>
                <a:ext uri="{FF2B5EF4-FFF2-40B4-BE49-F238E27FC236}">
                  <a16:creationId xmlns:a16="http://schemas.microsoft.com/office/drawing/2014/main" id="{A0C88518-3908-5514-6A3F-CF20967F9EB6}"/>
                </a:ext>
              </a:extLst>
            </p:cNvPr>
            <p:cNvSpPr/>
            <p:nvPr/>
          </p:nvSpPr>
          <p:spPr>
            <a:xfrm>
              <a:off x="7842898" y="3128965"/>
              <a:ext cx="724261" cy="738784"/>
            </a:xfrm>
            <a:custGeom>
              <a:avLst/>
              <a:gdLst>
                <a:gd name="csX0" fmla="*/ 566067 w 724261"/>
                <a:gd name="csY0" fmla="*/ 738785 h 738784"/>
                <a:gd name="csX1" fmla="*/ 432001 w 724261"/>
                <a:gd name="csY1" fmla="*/ 593509 h 738784"/>
                <a:gd name="csX2" fmla="*/ 242740 w 724261"/>
                <a:gd name="csY2" fmla="*/ 577031 h 738784"/>
                <a:gd name="csX3" fmla="*/ 147393 w 724261"/>
                <a:gd name="csY3" fmla="*/ 565116 h 738784"/>
                <a:gd name="csX4" fmla="*/ 102588 w 724261"/>
                <a:gd name="csY4" fmla="*/ 569111 h 738784"/>
                <a:gd name="csX5" fmla="*/ 68854 w 724261"/>
                <a:gd name="csY5" fmla="*/ 540849 h 738784"/>
                <a:gd name="csX6" fmla="*/ 64767 w 724261"/>
                <a:gd name="csY6" fmla="*/ 495928 h 738784"/>
                <a:gd name="csX7" fmla="*/ 93020 w 724261"/>
                <a:gd name="csY7" fmla="*/ 462183 h 738784"/>
                <a:gd name="csX8" fmla="*/ 239272 w 724261"/>
                <a:gd name="csY8" fmla="*/ 438787 h 738784"/>
                <a:gd name="csX9" fmla="*/ 239492 w 724261"/>
                <a:gd name="csY9" fmla="*/ 438576 h 738784"/>
                <a:gd name="csX10" fmla="*/ 239466 w 724261"/>
                <a:gd name="csY10" fmla="*/ 438470 h 738784"/>
                <a:gd name="csX11" fmla="*/ 223148 w 724261"/>
                <a:gd name="csY11" fmla="*/ 415885 h 738784"/>
                <a:gd name="csX12" fmla="*/ 26094 w 724261"/>
                <a:gd name="csY12" fmla="*/ 281233 h 738784"/>
                <a:gd name="csX13" fmla="*/ 10446 w 724261"/>
                <a:gd name="csY13" fmla="*/ 196186 h 738784"/>
                <a:gd name="csX14" fmla="*/ 84892 w 724261"/>
                <a:gd name="csY14" fmla="*/ 173077 h 738784"/>
                <a:gd name="csX15" fmla="*/ 105363 w 724261"/>
                <a:gd name="csY15" fmla="*/ 186921 h 738784"/>
                <a:gd name="csX16" fmla="*/ 105629 w 724261"/>
                <a:gd name="csY16" fmla="*/ 186611 h 738784"/>
                <a:gd name="csX17" fmla="*/ 89658 w 724261"/>
                <a:gd name="csY17" fmla="*/ 169315 h 738784"/>
                <a:gd name="csX18" fmla="*/ 90654 w 724261"/>
                <a:gd name="csY18" fmla="*/ 85623 h 738784"/>
                <a:gd name="csX19" fmla="*/ 92220 w 724261"/>
                <a:gd name="csY19" fmla="*/ 84147 h 738784"/>
                <a:gd name="csX20" fmla="*/ 136186 w 724261"/>
                <a:gd name="csY20" fmla="*/ 66995 h 738784"/>
                <a:gd name="csX21" fmla="*/ 177986 w 724261"/>
                <a:gd name="csY21" fmla="*/ 86122 h 738784"/>
                <a:gd name="csX22" fmla="*/ 194697 w 724261"/>
                <a:gd name="csY22" fmla="*/ 104059 h 738784"/>
                <a:gd name="csX23" fmla="*/ 195031 w 724261"/>
                <a:gd name="csY23" fmla="*/ 103818 h 738784"/>
                <a:gd name="csX24" fmla="*/ 187418 w 724261"/>
                <a:gd name="csY24" fmla="*/ 89907 h 738784"/>
                <a:gd name="csX25" fmla="*/ 182355 w 724261"/>
                <a:gd name="csY25" fmla="*/ 43343 h 738784"/>
                <a:gd name="csX26" fmla="*/ 212469 w 724261"/>
                <a:gd name="csY26" fmla="*/ 6950 h 738784"/>
                <a:gd name="csX27" fmla="*/ 258345 w 724261"/>
                <a:gd name="csY27" fmla="*/ 2278 h 738784"/>
                <a:gd name="csX28" fmla="*/ 294697 w 724261"/>
                <a:gd name="csY28" fmla="*/ 32392 h 738784"/>
                <a:gd name="csX29" fmla="*/ 321440 w 724261"/>
                <a:gd name="csY29" fmla="*/ 80832 h 738784"/>
                <a:gd name="csX30" fmla="*/ 321823 w 724261"/>
                <a:gd name="csY30" fmla="*/ 80693 h 738784"/>
                <a:gd name="csX31" fmla="*/ 321608 w 724261"/>
                <a:gd name="csY31" fmla="*/ 79718 h 738784"/>
                <a:gd name="csX32" fmla="*/ 368338 w 724261"/>
                <a:gd name="csY32" fmla="*/ 7125 h 738784"/>
                <a:gd name="csX33" fmla="*/ 440538 w 724261"/>
                <a:gd name="csY33" fmla="*/ 52158 h 738784"/>
                <a:gd name="csX34" fmla="*/ 478978 w 724261"/>
                <a:gd name="csY34" fmla="*/ 213654 h 738784"/>
                <a:gd name="csX35" fmla="*/ 582116 w 724261"/>
                <a:gd name="csY35" fmla="*/ 435747 h 738784"/>
                <a:gd name="csX36" fmla="*/ 724262 w 724261"/>
                <a:gd name="csY36" fmla="*/ 591031 h 738784"/>
                <a:gd name="csX37" fmla="*/ 692543 w 724261"/>
                <a:gd name="csY37" fmla="*/ 620083 h 738784"/>
                <a:gd name="csX38" fmla="*/ 542288 w 724261"/>
                <a:gd name="csY38" fmla="*/ 455962 h 738784"/>
                <a:gd name="csX39" fmla="*/ 537986 w 724261"/>
                <a:gd name="csY39" fmla="*/ 433947 h 738784"/>
                <a:gd name="csX40" fmla="*/ 443343 w 724261"/>
                <a:gd name="csY40" fmla="*/ 238315 h 738784"/>
                <a:gd name="csX41" fmla="*/ 438396 w 724261"/>
                <a:gd name="csY41" fmla="*/ 228904 h 738784"/>
                <a:gd name="csX42" fmla="*/ 398862 w 724261"/>
                <a:gd name="csY42" fmla="*/ 62805 h 738784"/>
                <a:gd name="csX43" fmla="*/ 376251 w 724261"/>
                <a:gd name="csY43" fmla="*/ 49312 h 738784"/>
                <a:gd name="csX44" fmla="*/ 376176 w 724261"/>
                <a:gd name="csY44" fmla="*/ 49331 h 738784"/>
                <a:gd name="csX45" fmla="*/ 363844 w 724261"/>
                <a:gd name="csY45" fmla="*/ 71781 h 738784"/>
                <a:gd name="csX46" fmla="*/ 401151 w 724261"/>
                <a:gd name="csY46" fmla="*/ 226818 h 738784"/>
                <a:gd name="csX47" fmla="*/ 385341 w 724261"/>
                <a:gd name="csY47" fmla="*/ 252806 h 738784"/>
                <a:gd name="csX48" fmla="*/ 361388 w 724261"/>
                <a:gd name="csY48" fmla="*/ 242242 h 738784"/>
                <a:gd name="csX49" fmla="*/ 256611 w 724261"/>
                <a:gd name="csY49" fmla="*/ 52414 h 738784"/>
                <a:gd name="csX50" fmla="*/ 246633 w 724261"/>
                <a:gd name="csY50" fmla="*/ 43691 h 738784"/>
                <a:gd name="csX51" fmla="*/ 231699 w 724261"/>
                <a:gd name="csY51" fmla="*/ 45444 h 738784"/>
                <a:gd name="csX52" fmla="*/ 223759 w 724261"/>
                <a:gd name="csY52" fmla="*/ 55018 h 738784"/>
                <a:gd name="csX53" fmla="*/ 225523 w 724261"/>
                <a:gd name="csY53" fmla="*/ 69963 h 738784"/>
                <a:gd name="csX54" fmla="*/ 316080 w 724261"/>
                <a:gd name="csY54" fmla="*/ 235357 h 738784"/>
                <a:gd name="csX55" fmla="*/ 307508 w 724261"/>
                <a:gd name="csY55" fmla="*/ 264544 h 738784"/>
                <a:gd name="csX56" fmla="*/ 281483 w 724261"/>
                <a:gd name="csY56" fmla="*/ 260349 h 738784"/>
                <a:gd name="csX57" fmla="*/ 147046 w 724261"/>
                <a:gd name="csY57" fmla="*/ 116003 h 738784"/>
                <a:gd name="csX58" fmla="*/ 134024 w 724261"/>
                <a:gd name="csY58" fmla="*/ 109980 h 738784"/>
                <a:gd name="csX59" fmla="*/ 122639 w 724261"/>
                <a:gd name="csY59" fmla="*/ 114581 h 738784"/>
                <a:gd name="csX60" fmla="*/ 119944 w 724261"/>
                <a:gd name="csY60" fmla="*/ 138687 h 738784"/>
                <a:gd name="csX61" fmla="*/ 120665 w 724261"/>
                <a:gd name="csY61" fmla="*/ 139533 h 738784"/>
                <a:gd name="csX62" fmla="*/ 265562 w 724261"/>
                <a:gd name="csY62" fmla="*/ 296357 h 738784"/>
                <a:gd name="csX63" fmla="*/ 264320 w 724261"/>
                <a:gd name="csY63" fmla="*/ 326750 h 738784"/>
                <a:gd name="csX64" fmla="*/ 237687 w 724261"/>
                <a:gd name="csY64" fmla="*/ 328747 h 738784"/>
                <a:gd name="csX65" fmla="*/ 71631 w 724261"/>
                <a:gd name="csY65" fmla="*/ 216035 h 738784"/>
                <a:gd name="csX66" fmla="*/ 46159 w 724261"/>
                <a:gd name="csY66" fmla="*/ 220356 h 738784"/>
                <a:gd name="csX67" fmla="*/ 50162 w 724261"/>
                <a:gd name="csY67" fmla="*/ 245596 h 738784"/>
                <a:gd name="csX68" fmla="*/ 250031 w 724261"/>
                <a:gd name="csY68" fmla="*/ 382171 h 738784"/>
                <a:gd name="csX69" fmla="*/ 254549 w 724261"/>
                <a:gd name="csY69" fmla="*/ 386313 h 738784"/>
                <a:gd name="csX70" fmla="*/ 300279 w 724261"/>
                <a:gd name="csY70" fmla="*/ 456855 h 738784"/>
                <a:gd name="csX71" fmla="*/ 291700 w 724261"/>
                <a:gd name="csY71" fmla="*/ 486040 h 738784"/>
                <a:gd name="csX72" fmla="*/ 281393 w 724261"/>
                <a:gd name="csY72" fmla="*/ 488668 h 738784"/>
                <a:gd name="csX73" fmla="*/ 274525 w 724261"/>
                <a:gd name="csY73" fmla="*/ 488107 h 738784"/>
                <a:gd name="csX74" fmla="*/ 113726 w 724261"/>
                <a:gd name="csY74" fmla="*/ 499911 h 738784"/>
                <a:gd name="csX75" fmla="*/ 105597 w 724261"/>
                <a:gd name="csY75" fmla="*/ 509558 h 738784"/>
                <a:gd name="csX76" fmla="*/ 106457 w 724261"/>
                <a:gd name="csY76" fmla="*/ 519978 h 738784"/>
                <a:gd name="csX77" fmla="*/ 116206 w 724261"/>
                <a:gd name="csY77" fmla="*/ 528317 h 738784"/>
                <a:gd name="csX78" fmla="*/ 126644 w 724261"/>
                <a:gd name="csY78" fmla="*/ 527457 h 738784"/>
                <a:gd name="csX79" fmla="*/ 253204 w 724261"/>
                <a:gd name="csY79" fmla="*/ 535334 h 738784"/>
                <a:gd name="csX80" fmla="*/ 434610 w 724261"/>
                <a:gd name="csY80" fmla="*/ 549051 h 738784"/>
                <a:gd name="csX81" fmla="*/ 455362 w 724261"/>
                <a:gd name="csY81" fmla="*/ 555400 h 738784"/>
                <a:gd name="csX82" fmla="*/ 597698 w 724261"/>
                <a:gd name="csY82" fmla="*/ 709626 h 7387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Lst>
              <a:rect l="l" t="t" r="r" b="b"/>
              <a:pathLst>
                <a:path w="724261" h="738784">
                  <a:moveTo>
                    <a:pt x="566067" y="738785"/>
                  </a:moveTo>
                  <a:lnTo>
                    <a:pt x="432001" y="593509"/>
                  </a:lnTo>
                  <a:cubicBezTo>
                    <a:pt x="363311" y="606170"/>
                    <a:pt x="296787" y="590068"/>
                    <a:pt x="242740" y="577031"/>
                  </a:cubicBezTo>
                  <a:cubicBezTo>
                    <a:pt x="216734" y="570257"/>
                    <a:pt x="163368" y="556362"/>
                    <a:pt x="147393" y="565116"/>
                  </a:cubicBezTo>
                  <a:cubicBezTo>
                    <a:pt x="133697" y="572731"/>
                    <a:pt x="117415" y="574183"/>
                    <a:pt x="102588" y="569111"/>
                  </a:cubicBezTo>
                  <a:cubicBezTo>
                    <a:pt x="88195" y="564258"/>
                    <a:pt x="76152" y="554170"/>
                    <a:pt x="68854" y="540849"/>
                  </a:cubicBezTo>
                  <a:cubicBezTo>
                    <a:pt x="61171" y="527136"/>
                    <a:pt x="59684" y="510802"/>
                    <a:pt x="64767" y="495928"/>
                  </a:cubicBezTo>
                  <a:cubicBezTo>
                    <a:pt x="69617" y="481533"/>
                    <a:pt x="79703" y="469488"/>
                    <a:pt x="93020" y="462183"/>
                  </a:cubicBezTo>
                  <a:cubicBezTo>
                    <a:pt x="138522" y="440531"/>
                    <a:pt x="189288" y="432411"/>
                    <a:pt x="239272" y="438787"/>
                  </a:cubicBezTo>
                  <a:cubicBezTo>
                    <a:pt x="239391" y="438789"/>
                    <a:pt x="239490" y="438694"/>
                    <a:pt x="239492" y="438576"/>
                  </a:cubicBezTo>
                  <a:cubicBezTo>
                    <a:pt x="239492" y="438539"/>
                    <a:pt x="239483" y="438503"/>
                    <a:pt x="239466" y="438470"/>
                  </a:cubicBezTo>
                  <a:cubicBezTo>
                    <a:pt x="234428" y="430824"/>
                    <a:pt x="229001" y="423211"/>
                    <a:pt x="223148" y="415885"/>
                  </a:cubicBezTo>
                  <a:lnTo>
                    <a:pt x="26094" y="281233"/>
                  </a:lnTo>
                  <a:cubicBezTo>
                    <a:pt x="-1251" y="261773"/>
                    <a:pt x="-8182" y="224105"/>
                    <a:pt x="10446" y="196186"/>
                  </a:cubicBezTo>
                  <a:cubicBezTo>
                    <a:pt x="28637" y="168922"/>
                    <a:pt x="56907" y="154403"/>
                    <a:pt x="84892" y="173077"/>
                  </a:cubicBezTo>
                  <a:lnTo>
                    <a:pt x="105363" y="186921"/>
                  </a:lnTo>
                  <a:cubicBezTo>
                    <a:pt x="106176" y="187472"/>
                    <a:pt x="106296" y="187332"/>
                    <a:pt x="105629" y="186611"/>
                  </a:cubicBezTo>
                  <a:lnTo>
                    <a:pt x="89658" y="169315"/>
                  </a:lnTo>
                  <a:cubicBezTo>
                    <a:pt x="66821" y="145930"/>
                    <a:pt x="67266" y="108457"/>
                    <a:pt x="90654" y="85623"/>
                  </a:cubicBezTo>
                  <a:cubicBezTo>
                    <a:pt x="91166" y="85121"/>
                    <a:pt x="91689" y="84629"/>
                    <a:pt x="92220" y="84147"/>
                  </a:cubicBezTo>
                  <a:cubicBezTo>
                    <a:pt x="103715" y="72353"/>
                    <a:pt x="119742" y="66100"/>
                    <a:pt x="136186" y="66995"/>
                  </a:cubicBezTo>
                  <a:cubicBezTo>
                    <a:pt x="152011" y="67957"/>
                    <a:pt x="166913" y="74775"/>
                    <a:pt x="177986" y="86122"/>
                  </a:cubicBezTo>
                  <a:lnTo>
                    <a:pt x="194697" y="104059"/>
                  </a:lnTo>
                  <a:cubicBezTo>
                    <a:pt x="195315" y="104721"/>
                    <a:pt x="195465" y="104614"/>
                    <a:pt x="195031" y="103818"/>
                  </a:cubicBezTo>
                  <a:lnTo>
                    <a:pt x="187418" y="89907"/>
                  </a:lnTo>
                  <a:cubicBezTo>
                    <a:pt x="179922" y="75580"/>
                    <a:pt x="178113" y="58948"/>
                    <a:pt x="182355" y="43343"/>
                  </a:cubicBezTo>
                  <a:cubicBezTo>
                    <a:pt x="186752" y="27477"/>
                    <a:pt x="197704" y="14238"/>
                    <a:pt x="212469" y="6950"/>
                  </a:cubicBezTo>
                  <a:cubicBezTo>
                    <a:pt x="226646" y="-266"/>
                    <a:pt x="243004" y="-1933"/>
                    <a:pt x="258345" y="2278"/>
                  </a:cubicBezTo>
                  <a:cubicBezTo>
                    <a:pt x="274202" y="6673"/>
                    <a:pt x="287429" y="17630"/>
                    <a:pt x="294697" y="32392"/>
                  </a:cubicBezTo>
                  <a:lnTo>
                    <a:pt x="321440" y="80832"/>
                  </a:lnTo>
                  <a:cubicBezTo>
                    <a:pt x="321795" y="81478"/>
                    <a:pt x="321967" y="81413"/>
                    <a:pt x="321823" y="80693"/>
                  </a:cubicBezTo>
                  <a:cubicBezTo>
                    <a:pt x="321823" y="80693"/>
                    <a:pt x="321659" y="80030"/>
                    <a:pt x="321608" y="79718"/>
                  </a:cubicBezTo>
                  <a:cubicBezTo>
                    <a:pt x="314466" y="46767"/>
                    <a:pt x="335389" y="14268"/>
                    <a:pt x="368338" y="7125"/>
                  </a:cubicBezTo>
                  <a:cubicBezTo>
                    <a:pt x="400626" y="127"/>
                    <a:pt x="432620" y="20084"/>
                    <a:pt x="440538" y="52158"/>
                  </a:cubicBezTo>
                  <a:lnTo>
                    <a:pt x="478978" y="213654"/>
                  </a:lnTo>
                  <a:cubicBezTo>
                    <a:pt x="526913" y="267674"/>
                    <a:pt x="597534" y="362190"/>
                    <a:pt x="582116" y="435747"/>
                  </a:cubicBezTo>
                  <a:lnTo>
                    <a:pt x="724262" y="591031"/>
                  </a:lnTo>
                  <a:lnTo>
                    <a:pt x="692543" y="620083"/>
                  </a:lnTo>
                  <a:lnTo>
                    <a:pt x="542288" y="455962"/>
                  </a:lnTo>
                  <a:cubicBezTo>
                    <a:pt x="536831" y="450015"/>
                    <a:pt x="535171" y="441510"/>
                    <a:pt x="537986" y="433947"/>
                  </a:cubicBezTo>
                  <a:cubicBezTo>
                    <a:pt x="555527" y="386759"/>
                    <a:pt x="500576" y="301947"/>
                    <a:pt x="443343" y="238315"/>
                  </a:cubicBezTo>
                  <a:cubicBezTo>
                    <a:pt x="440923" y="235647"/>
                    <a:pt x="439222" y="232410"/>
                    <a:pt x="438396" y="228904"/>
                  </a:cubicBezTo>
                  <a:lnTo>
                    <a:pt x="398862" y="62805"/>
                  </a:lnTo>
                  <a:cubicBezTo>
                    <a:pt x="396344" y="52835"/>
                    <a:pt x="386221" y="46795"/>
                    <a:pt x="376251" y="49312"/>
                  </a:cubicBezTo>
                  <a:cubicBezTo>
                    <a:pt x="376226" y="49318"/>
                    <a:pt x="376202" y="49325"/>
                    <a:pt x="376176" y="49331"/>
                  </a:cubicBezTo>
                  <a:cubicBezTo>
                    <a:pt x="366675" y="52254"/>
                    <a:pt x="361214" y="62194"/>
                    <a:pt x="363844" y="71781"/>
                  </a:cubicBezTo>
                  <a:lnTo>
                    <a:pt x="401151" y="226818"/>
                  </a:lnTo>
                  <a:cubicBezTo>
                    <a:pt x="403962" y="238360"/>
                    <a:pt x="396884" y="249995"/>
                    <a:pt x="385341" y="252806"/>
                  </a:cubicBezTo>
                  <a:cubicBezTo>
                    <a:pt x="375886" y="255107"/>
                    <a:pt x="366064" y="250775"/>
                    <a:pt x="361388" y="242242"/>
                  </a:cubicBezTo>
                  <a:lnTo>
                    <a:pt x="256611" y="52414"/>
                  </a:lnTo>
                  <a:cubicBezTo>
                    <a:pt x="254766" y="48152"/>
                    <a:pt x="251103" y="44950"/>
                    <a:pt x="246633" y="43691"/>
                  </a:cubicBezTo>
                  <a:cubicBezTo>
                    <a:pt x="241610" y="42403"/>
                    <a:pt x="236287" y="43029"/>
                    <a:pt x="231699" y="45444"/>
                  </a:cubicBezTo>
                  <a:cubicBezTo>
                    <a:pt x="227773" y="47314"/>
                    <a:pt x="224869" y="50815"/>
                    <a:pt x="223759" y="55018"/>
                  </a:cubicBezTo>
                  <a:cubicBezTo>
                    <a:pt x="222471" y="60045"/>
                    <a:pt x="223099" y="65373"/>
                    <a:pt x="225523" y="69963"/>
                  </a:cubicBezTo>
                  <a:lnTo>
                    <a:pt x="316080" y="235357"/>
                  </a:lnTo>
                  <a:cubicBezTo>
                    <a:pt x="321773" y="245783"/>
                    <a:pt x="317934" y="258852"/>
                    <a:pt x="307508" y="264544"/>
                  </a:cubicBezTo>
                  <a:cubicBezTo>
                    <a:pt x="298891" y="269248"/>
                    <a:pt x="288186" y="267521"/>
                    <a:pt x="281483" y="260349"/>
                  </a:cubicBezTo>
                  <a:lnTo>
                    <a:pt x="147046" y="116003"/>
                  </a:lnTo>
                  <a:cubicBezTo>
                    <a:pt x="143571" y="112497"/>
                    <a:pt x="138948" y="110359"/>
                    <a:pt x="134024" y="109980"/>
                  </a:cubicBezTo>
                  <a:cubicBezTo>
                    <a:pt x="129746" y="109819"/>
                    <a:pt x="125603" y="111495"/>
                    <a:pt x="122639" y="114581"/>
                  </a:cubicBezTo>
                  <a:cubicBezTo>
                    <a:pt x="115238" y="120494"/>
                    <a:pt x="114031" y="131286"/>
                    <a:pt x="119944" y="138687"/>
                  </a:cubicBezTo>
                  <a:cubicBezTo>
                    <a:pt x="120174" y="138978"/>
                    <a:pt x="120415" y="139260"/>
                    <a:pt x="120665" y="139533"/>
                  </a:cubicBezTo>
                  <a:lnTo>
                    <a:pt x="265562" y="296357"/>
                  </a:lnTo>
                  <a:cubicBezTo>
                    <a:pt x="273613" y="305092"/>
                    <a:pt x="273056" y="318701"/>
                    <a:pt x="264320" y="326750"/>
                  </a:cubicBezTo>
                  <a:cubicBezTo>
                    <a:pt x="256981" y="333515"/>
                    <a:pt x="245953" y="334341"/>
                    <a:pt x="237687" y="328747"/>
                  </a:cubicBezTo>
                  <a:lnTo>
                    <a:pt x="71631" y="216035"/>
                  </a:lnTo>
                  <a:cubicBezTo>
                    <a:pt x="63403" y="210195"/>
                    <a:pt x="51999" y="212131"/>
                    <a:pt x="46159" y="220356"/>
                  </a:cubicBezTo>
                  <a:cubicBezTo>
                    <a:pt x="40409" y="228459"/>
                    <a:pt x="42186" y="239670"/>
                    <a:pt x="50162" y="245596"/>
                  </a:cubicBezTo>
                  <a:lnTo>
                    <a:pt x="250031" y="382171"/>
                  </a:lnTo>
                  <a:cubicBezTo>
                    <a:pt x="251724" y="383332"/>
                    <a:pt x="253245" y="384728"/>
                    <a:pt x="254549" y="386313"/>
                  </a:cubicBezTo>
                  <a:cubicBezTo>
                    <a:pt x="271939" y="408363"/>
                    <a:pt x="287248" y="431979"/>
                    <a:pt x="300279" y="456855"/>
                  </a:cubicBezTo>
                  <a:cubicBezTo>
                    <a:pt x="305968" y="467283"/>
                    <a:pt x="302128" y="480350"/>
                    <a:pt x="291700" y="486040"/>
                  </a:cubicBezTo>
                  <a:cubicBezTo>
                    <a:pt x="288538" y="487765"/>
                    <a:pt x="284994" y="488668"/>
                    <a:pt x="281393" y="488668"/>
                  </a:cubicBezTo>
                  <a:cubicBezTo>
                    <a:pt x="279091" y="488666"/>
                    <a:pt x="276796" y="488479"/>
                    <a:pt x="274525" y="488107"/>
                  </a:cubicBezTo>
                  <a:cubicBezTo>
                    <a:pt x="221155" y="473504"/>
                    <a:pt x="164390" y="477672"/>
                    <a:pt x="113726" y="499911"/>
                  </a:cubicBezTo>
                  <a:cubicBezTo>
                    <a:pt x="109927" y="502024"/>
                    <a:pt x="107034" y="505456"/>
                    <a:pt x="105597" y="509558"/>
                  </a:cubicBezTo>
                  <a:cubicBezTo>
                    <a:pt x="104375" y="512994"/>
                    <a:pt x="104689" y="516790"/>
                    <a:pt x="106457" y="519978"/>
                  </a:cubicBezTo>
                  <a:cubicBezTo>
                    <a:pt x="108563" y="523867"/>
                    <a:pt x="112037" y="526839"/>
                    <a:pt x="116206" y="528317"/>
                  </a:cubicBezTo>
                  <a:cubicBezTo>
                    <a:pt x="119647" y="529537"/>
                    <a:pt x="123448" y="529223"/>
                    <a:pt x="126644" y="527457"/>
                  </a:cubicBezTo>
                  <a:cubicBezTo>
                    <a:pt x="155468" y="511724"/>
                    <a:pt x="201004" y="521718"/>
                    <a:pt x="253204" y="535334"/>
                  </a:cubicBezTo>
                  <a:cubicBezTo>
                    <a:pt x="305740" y="548005"/>
                    <a:pt x="371571" y="563871"/>
                    <a:pt x="434610" y="549051"/>
                  </a:cubicBezTo>
                  <a:cubicBezTo>
                    <a:pt x="442166" y="547278"/>
                    <a:pt x="450092" y="549702"/>
                    <a:pt x="455362" y="555400"/>
                  </a:cubicBezTo>
                  <a:lnTo>
                    <a:pt x="597698" y="709626"/>
                  </a:lnTo>
                  <a:close/>
                </a:path>
              </a:pathLst>
            </a:custGeom>
            <a:grpFill/>
            <a:ln w="21431" cap="flat">
              <a:noFill/>
              <a:prstDash val="solid"/>
              <a:miter/>
            </a:ln>
          </p:spPr>
          <p:txBody>
            <a:bodyPr/>
            <a:lstStyle/>
            <a:p>
              <a:endParaRPr lang="it-IT"/>
            </a:p>
          </p:txBody>
        </p:sp>
        <p:sp>
          <p:nvSpPr>
            <p:cNvPr id="25" name="Figura a mano libera: forma 24">
              <a:extLst>
                <a:ext uri="{FF2B5EF4-FFF2-40B4-BE49-F238E27FC236}">
                  <a16:creationId xmlns:a16="http://schemas.microsoft.com/office/drawing/2014/main" id="{B97A95E7-E077-3959-8A2B-11D4783E3B74}"/>
                </a:ext>
              </a:extLst>
            </p:cNvPr>
            <p:cNvSpPr/>
            <p:nvPr/>
          </p:nvSpPr>
          <p:spPr>
            <a:xfrm>
              <a:off x="7633988" y="2423834"/>
              <a:ext cx="708221" cy="763390"/>
            </a:xfrm>
            <a:custGeom>
              <a:avLst/>
              <a:gdLst>
                <a:gd name="csX0" fmla="*/ 255148 w 708221"/>
                <a:gd name="csY0" fmla="*/ 763295 h 763390"/>
                <a:gd name="csX1" fmla="*/ 226602 w 708221"/>
                <a:gd name="csY1" fmla="*/ 756483 h 763390"/>
                <a:gd name="csX2" fmla="*/ 197614 w 708221"/>
                <a:gd name="csY2" fmla="*/ 720679 h 763390"/>
                <a:gd name="csX3" fmla="*/ 202299 w 708221"/>
                <a:gd name="csY3" fmla="*/ 674814 h 763390"/>
                <a:gd name="csX4" fmla="*/ 208850 w 708221"/>
                <a:gd name="csY4" fmla="*/ 662476 h 763390"/>
                <a:gd name="csX5" fmla="*/ 208515 w 708221"/>
                <a:gd name="csY5" fmla="*/ 662241 h 763390"/>
                <a:gd name="csX6" fmla="*/ 192236 w 708221"/>
                <a:gd name="csY6" fmla="*/ 680822 h 763390"/>
                <a:gd name="csX7" fmla="*/ 146403 w 708221"/>
                <a:gd name="csY7" fmla="*/ 701994 h 763390"/>
                <a:gd name="csX8" fmla="*/ 107793 w 708221"/>
                <a:gd name="csY8" fmla="*/ 687797 h 763390"/>
                <a:gd name="csX9" fmla="*/ 86158 w 708221"/>
                <a:gd name="csY9" fmla="*/ 645223 h 763390"/>
                <a:gd name="csX10" fmla="*/ 100570 w 708221"/>
                <a:gd name="csY10" fmla="*/ 601065 h 763390"/>
                <a:gd name="csX11" fmla="*/ 113843 w 708221"/>
                <a:gd name="csY11" fmla="*/ 585995 h 763390"/>
                <a:gd name="csX12" fmla="*/ 113568 w 708221"/>
                <a:gd name="csY12" fmla="*/ 585690 h 763390"/>
                <a:gd name="csX13" fmla="*/ 106620 w 708221"/>
                <a:gd name="csY13" fmla="*/ 590461 h 763390"/>
                <a:gd name="csX14" fmla="*/ 71288 w 708221"/>
                <a:gd name="csY14" fmla="*/ 603128 h 763390"/>
                <a:gd name="csX15" fmla="*/ 21753 w 708221"/>
                <a:gd name="csY15" fmla="*/ 575746 h 763390"/>
                <a:gd name="csX16" fmla="*/ 37613 w 708221"/>
                <a:gd name="csY16" fmla="*/ 490567 h 763390"/>
                <a:gd name="csX17" fmla="*/ 80264 w 708221"/>
                <a:gd name="csY17" fmla="*/ 461176 h 763390"/>
                <a:gd name="csX18" fmla="*/ 80082 w 708221"/>
                <a:gd name="csY18" fmla="*/ 460817 h 763390"/>
                <a:gd name="csX19" fmla="*/ 63388 w 708221"/>
                <a:gd name="csY19" fmla="*/ 462740 h 763390"/>
                <a:gd name="csX20" fmla="*/ 3857 w 708221"/>
                <a:gd name="csY20" fmla="*/ 419567 h 763390"/>
                <a:gd name="csX21" fmla="*/ 39587 w 708221"/>
                <a:gd name="csY21" fmla="*/ 340196 h 763390"/>
                <a:gd name="csX22" fmla="*/ 197635 w 708221"/>
                <a:gd name="csY22" fmla="*/ 284270 h 763390"/>
                <a:gd name="csX23" fmla="*/ 406956 w 708221"/>
                <a:gd name="csY23" fmla="*/ 159003 h 763390"/>
                <a:gd name="csX24" fmla="*/ 545342 w 708221"/>
                <a:gd name="csY24" fmla="*/ 0 h 763390"/>
                <a:gd name="csX25" fmla="*/ 577775 w 708221"/>
                <a:gd name="csY25" fmla="*/ 28240 h 763390"/>
                <a:gd name="csX26" fmla="*/ 431493 w 708221"/>
                <a:gd name="csY26" fmla="*/ 196312 h 763390"/>
                <a:gd name="csX27" fmla="*/ 410067 w 708221"/>
                <a:gd name="csY27" fmla="*/ 203060 h 763390"/>
                <a:gd name="csX28" fmla="*/ 225277 w 708221"/>
                <a:gd name="csY28" fmla="*/ 317604 h 763390"/>
                <a:gd name="csX29" fmla="*/ 216835 w 708221"/>
                <a:gd name="csY29" fmla="*/ 323091 h 763390"/>
                <a:gd name="csX30" fmla="*/ 54732 w 708221"/>
                <a:gd name="csY30" fmla="*/ 380436 h 763390"/>
                <a:gd name="csX31" fmla="*/ 44061 w 708221"/>
                <a:gd name="csY31" fmla="*/ 404224 h 763390"/>
                <a:gd name="csX32" fmla="*/ 63388 w 708221"/>
                <a:gd name="csY32" fmla="*/ 419711 h 763390"/>
                <a:gd name="csX33" fmla="*/ 70404 w 708221"/>
                <a:gd name="csY33" fmla="*/ 418838 h 763390"/>
                <a:gd name="csX34" fmla="*/ 220259 w 708221"/>
                <a:gd name="csY34" fmla="*/ 365595 h 763390"/>
                <a:gd name="csX35" fmla="*/ 247738 w 708221"/>
                <a:gd name="csY35" fmla="*/ 378640 h 763390"/>
                <a:gd name="csX36" fmla="*/ 239668 w 708221"/>
                <a:gd name="csY36" fmla="*/ 403579 h 763390"/>
                <a:gd name="csX37" fmla="*/ 61749 w 708221"/>
                <a:gd name="csY37" fmla="*/ 526166 h 763390"/>
                <a:gd name="csX38" fmla="*/ 57548 w 708221"/>
                <a:gd name="csY38" fmla="*/ 551898 h 763390"/>
                <a:gd name="csX39" fmla="*/ 71286 w 708221"/>
                <a:gd name="csY39" fmla="*/ 560106 h 763390"/>
                <a:gd name="csX40" fmla="*/ 77797 w 708221"/>
                <a:gd name="csY40" fmla="*/ 558510 h 763390"/>
                <a:gd name="csX41" fmla="*/ 80781 w 708221"/>
                <a:gd name="csY41" fmla="*/ 556026 h 763390"/>
                <a:gd name="csX42" fmla="*/ 234983 w 708221"/>
                <a:gd name="csY42" fmla="*/ 449249 h 763390"/>
                <a:gd name="csX43" fmla="*/ 264907 w 708221"/>
                <a:gd name="csY43" fmla="*/ 454716 h 763390"/>
                <a:gd name="csX44" fmla="*/ 263376 w 708221"/>
                <a:gd name="csY44" fmla="*/ 481135 h 763390"/>
                <a:gd name="csX45" fmla="*/ 132910 w 708221"/>
                <a:gd name="csY45" fmla="*/ 629441 h 763390"/>
                <a:gd name="csX46" fmla="*/ 129066 w 708221"/>
                <a:gd name="csY46" fmla="*/ 642087 h 763390"/>
                <a:gd name="csX47" fmla="*/ 134874 w 708221"/>
                <a:gd name="csY47" fmla="*/ 654412 h 763390"/>
                <a:gd name="csX48" fmla="*/ 146407 w 708221"/>
                <a:gd name="csY48" fmla="*/ 658974 h 763390"/>
                <a:gd name="csX49" fmla="*/ 159262 w 708221"/>
                <a:gd name="csY49" fmla="*/ 653220 h 763390"/>
                <a:gd name="csX50" fmla="*/ 300252 w 708221"/>
                <a:gd name="csY50" fmla="*/ 492301 h 763390"/>
                <a:gd name="csX51" fmla="*/ 330601 w 708221"/>
                <a:gd name="csY51" fmla="*/ 490236 h 763390"/>
                <a:gd name="csX52" fmla="*/ 335417 w 708221"/>
                <a:gd name="csY52" fmla="*/ 516607 h 763390"/>
                <a:gd name="csX53" fmla="*/ 240532 w 708221"/>
                <a:gd name="csY53" fmla="*/ 694566 h 763390"/>
                <a:gd name="csX54" fmla="*/ 239027 w 708221"/>
                <a:gd name="csY54" fmla="*/ 709015 h 763390"/>
                <a:gd name="csX55" fmla="*/ 246985 w 708221"/>
                <a:gd name="csY55" fmla="*/ 718593 h 763390"/>
                <a:gd name="csX56" fmla="*/ 249317 w 708221"/>
                <a:gd name="csY56" fmla="*/ 719952 h 763390"/>
                <a:gd name="csX57" fmla="*/ 255157 w 708221"/>
                <a:gd name="csY57" fmla="*/ 720284 h 763390"/>
                <a:gd name="csX58" fmla="*/ 272068 w 708221"/>
                <a:gd name="csY58" fmla="*/ 709355 h 763390"/>
                <a:gd name="csX59" fmla="*/ 386442 w 708221"/>
                <a:gd name="csY59" fmla="*/ 496314 h 763390"/>
                <a:gd name="csX60" fmla="*/ 390183 w 708221"/>
                <a:gd name="csY60" fmla="*/ 491279 h 763390"/>
                <a:gd name="csX61" fmla="*/ 457106 w 708221"/>
                <a:gd name="csY61" fmla="*/ 438902 h 763390"/>
                <a:gd name="csX62" fmla="*/ 486803 w 708221"/>
                <a:gd name="csY62" fmla="*/ 445493 h 763390"/>
                <a:gd name="csX63" fmla="*/ 490169 w 708221"/>
                <a:gd name="csY63" fmla="*/ 457050 h 763390"/>
                <a:gd name="csX64" fmla="*/ 490002 w 708221"/>
                <a:gd name="csY64" fmla="*/ 461782 h 763390"/>
                <a:gd name="csX65" fmla="*/ 518035 w 708221"/>
                <a:gd name="csY65" fmla="*/ 620917 h 763390"/>
                <a:gd name="csX66" fmla="*/ 539534 w 708221"/>
                <a:gd name="csY66" fmla="*/ 625272 h 763390"/>
                <a:gd name="csX67" fmla="*/ 543890 w 708221"/>
                <a:gd name="csY67" fmla="*/ 603773 h 763390"/>
                <a:gd name="csX68" fmla="*/ 543662 w 708221"/>
                <a:gd name="csY68" fmla="*/ 603440 h 763390"/>
                <a:gd name="csX69" fmla="*/ 537760 w 708221"/>
                <a:gd name="csY69" fmla="*/ 479973 h 763390"/>
                <a:gd name="csX70" fmla="*/ 538244 w 708221"/>
                <a:gd name="csY70" fmla="*/ 476125 h 763390"/>
                <a:gd name="csX71" fmla="*/ 533243 w 708221"/>
                <a:gd name="csY71" fmla="*/ 293801 h 763390"/>
                <a:gd name="csX72" fmla="*/ 537444 w 708221"/>
                <a:gd name="csY72" fmla="*/ 272831 h 763390"/>
                <a:gd name="csX73" fmla="*/ 675830 w 708221"/>
                <a:gd name="csY73" fmla="*/ 114648 h 763390"/>
                <a:gd name="csX74" fmla="*/ 708221 w 708221"/>
                <a:gd name="csY74" fmla="*/ 142967 h 763390"/>
                <a:gd name="csX75" fmla="*/ 577734 w 708221"/>
                <a:gd name="csY75" fmla="*/ 292123 h 763390"/>
                <a:gd name="csX76" fmla="*/ 580885 w 708221"/>
                <a:gd name="csY76" fmla="*/ 481726 h 763390"/>
                <a:gd name="csX77" fmla="*/ 580455 w 708221"/>
                <a:gd name="csY77" fmla="*/ 485323 h 763390"/>
                <a:gd name="csX78" fmla="*/ 579719 w 708221"/>
                <a:gd name="csY78" fmla="*/ 579966 h 763390"/>
                <a:gd name="csX79" fmla="*/ 563316 w 708221"/>
                <a:gd name="csY79" fmla="*/ 661093 h 763390"/>
                <a:gd name="csX80" fmla="*/ 482378 w 708221"/>
                <a:gd name="csY80" fmla="*/ 644973 h 763390"/>
                <a:gd name="csX81" fmla="*/ 444484 w 708221"/>
                <a:gd name="csY81" fmla="*/ 500857 h 763390"/>
                <a:gd name="csX82" fmla="*/ 444252 w 708221"/>
                <a:gd name="csY82" fmla="*/ 500659 h 763390"/>
                <a:gd name="csX83" fmla="*/ 444147 w 708221"/>
                <a:gd name="csY83" fmla="*/ 500698 h 763390"/>
                <a:gd name="csX84" fmla="*/ 422807 w 708221"/>
                <a:gd name="csY84" fmla="*/ 519506 h 763390"/>
                <a:gd name="csX85" fmla="*/ 309680 w 708221"/>
                <a:gd name="csY85" fmla="*/ 730206 h 763390"/>
                <a:gd name="csX86" fmla="*/ 255148 w 708221"/>
                <a:gd name="csY86" fmla="*/ 763295 h 7633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Lst>
              <a:rect l="l" t="t" r="r" b="b"/>
              <a:pathLst>
                <a:path w="708221" h="763390">
                  <a:moveTo>
                    <a:pt x="255148" y="763295"/>
                  </a:moveTo>
                  <a:cubicBezTo>
                    <a:pt x="245168" y="763912"/>
                    <a:pt x="235228" y="761542"/>
                    <a:pt x="226602" y="756483"/>
                  </a:cubicBezTo>
                  <a:cubicBezTo>
                    <a:pt x="212384" y="749094"/>
                    <a:pt x="201881" y="736124"/>
                    <a:pt x="197614" y="720679"/>
                  </a:cubicBezTo>
                  <a:cubicBezTo>
                    <a:pt x="193398" y="705343"/>
                    <a:pt x="195069" y="688982"/>
                    <a:pt x="202299" y="674814"/>
                  </a:cubicBezTo>
                  <a:lnTo>
                    <a:pt x="208850" y="662476"/>
                  </a:lnTo>
                  <a:cubicBezTo>
                    <a:pt x="209347" y="661566"/>
                    <a:pt x="209197" y="661461"/>
                    <a:pt x="208515" y="662241"/>
                  </a:cubicBezTo>
                  <a:lnTo>
                    <a:pt x="192236" y="680822"/>
                  </a:lnTo>
                  <a:cubicBezTo>
                    <a:pt x="181172" y="694739"/>
                    <a:pt x="164172" y="702592"/>
                    <a:pt x="146403" y="701994"/>
                  </a:cubicBezTo>
                  <a:cubicBezTo>
                    <a:pt x="132312" y="701693"/>
                    <a:pt x="118724" y="696696"/>
                    <a:pt x="107793" y="687797"/>
                  </a:cubicBezTo>
                  <a:cubicBezTo>
                    <a:pt x="95194" y="677057"/>
                    <a:pt x="87406" y="661732"/>
                    <a:pt x="86158" y="645223"/>
                  </a:cubicBezTo>
                  <a:cubicBezTo>
                    <a:pt x="84919" y="629174"/>
                    <a:pt x="90103" y="613291"/>
                    <a:pt x="100570" y="601065"/>
                  </a:cubicBezTo>
                  <a:lnTo>
                    <a:pt x="113843" y="585995"/>
                  </a:lnTo>
                  <a:cubicBezTo>
                    <a:pt x="114504" y="585245"/>
                    <a:pt x="114379" y="585109"/>
                    <a:pt x="113568" y="585690"/>
                  </a:cubicBezTo>
                  <a:lnTo>
                    <a:pt x="106620" y="590461"/>
                  </a:lnTo>
                  <a:cubicBezTo>
                    <a:pt x="96885" y="599028"/>
                    <a:pt x="84248" y="603558"/>
                    <a:pt x="71288" y="603128"/>
                  </a:cubicBezTo>
                  <a:cubicBezTo>
                    <a:pt x="51198" y="603005"/>
                    <a:pt x="32543" y="592694"/>
                    <a:pt x="21753" y="575746"/>
                  </a:cubicBezTo>
                  <a:cubicBezTo>
                    <a:pt x="3109" y="547742"/>
                    <a:pt x="10138" y="509984"/>
                    <a:pt x="37613" y="490567"/>
                  </a:cubicBezTo>
                  <a:lnTo>
                    <a:pt x="80264" y="461176"/>
                  </a:lnTo>
                  <a:cubicBezTo>
                    <a:pt x="80802" y="460806"/>
                    <a:pt x="80714" y="460651"/>
                    <a:pt x="80082" y="460817"/>
                  </a:cubicBezTo>
                  <a:cubicBezTo>
                    <a:pt x="74635" y="462236"/>
                    <a:pt x="69015" y="462884"/>
                    <a:pt x="63388" y="462740"/>
                  </a:cubicBezTo>
                  <a:cubicBezTo>
                    <a:pt x="36492" y="462144"/>
                    <a:pt x="12779" y="444947"/>
                    <a:pt x="3857" y="419567"/>
                  </a:cubicBezTo>
                  <a:cubicBezTo>
                    <a:pt x="-7870" y="387793"/>
                    <a:pt x="8026" y="352482"/>
                    <a:pt x="39587" y="340196"/>
                  </a:cubicBezTo>
                  <a:lnTo>
                    <a:pt x="197635" y="284270"/>
                  </a:lnTo>
                  <a:cubicBezTo>
                    <a:pt x="283212" y="194772"/>
                    <a:pt x="351670" y="153604"/>
                    <a:pt x="406956" y="159003"/>
                  </a:cubicBezTo>
                  <a:lnTo>
                    <a:pt x="545342" y="0"/>
                  </a:lnTo>
                  <a:lnTo>
                    <a:pt x="577775" y="28240"/>
                  </a:lnTo>
                  <a:lnTo>
                    <a:pt x="431493" y="196312"/>
                  </a:lnTo>
                  <a:cubicBezTo>
                    <a:pt x="426175" y="202393"/>
                    <a:pt x="417909" y="204995"/>
                    <a:pt x="410067" y="203060"/>
                  </a:cubicBezTo>
                  <a:cubicBezTo>
                    <a:pt x="387064" y="197319"/>
                    <a:pt x="332416" y="204503"/>
                    <a:pt x="225277" y="317604"/>
                  </a:cubicBezTo>
                  <a:cubicBezTo>
                    <a:pt x="222937" y="320075"/>
                    <a:pt x="220044" y="321955"/>
                    <a:pt x="216835" y="323091"/>
                  </a:cubicBezTo>
                  <a:lnTo>
                    <a:pt x="54732" y="380436"/>
                  </a:lnTo>
                  <a:cubicBezTo>
                    <a:pt x="45343" y="384192"/>
                    <a:pt x="40624" y="394715"/>
                    <a:pt x="44061" y="404224"/>
                  </a:cubicBezTo>
                  <a:cubicBezTo>
                    <a:pt x="46700" y="412873"/>
                    <a:pt x="54371" y="419021"/>
                    <a:pt x="63388" y="419711"/>
                  </a:cubicBezTo>
                  <a:cubicBezTo>
                    <a:pt x="65763" y="419892"/>
                    <a:pt x="68148" y="419595"/>
                    <a:pt x="70404" y="418838"/>
                  </a:cubicBezTo>
                  <a:lnTo>
                    <a:pt x="220259" y="365595"/>
                  </a:lnTo>
                  <a:cubicBezTo>
                    <a:pt x="231451" y="361609"/>
                    <a:pt x="243754" y="367451"/>
                    <a:pt x="247738" y="378640"/>
                  </a:cubicBezTo>
                  <a:cubicBezTo>
                    <a:pt x="251010" y="387823"/>
                    <a:pt x="247697" y="398055"/>
                    <a:pt x="239668" y="403579"/>
                  </a:cubicBezTo>
                  <a:lnTo>
                    <a:pt x="61749" y="526166"/>
                  </a:lnTo>
                  <a:cubicBezTo>
                    <a:pt x="53803" y="532307"/>
                    <a:pt x="51968" y="543550"/>
                    <a:pt x="57548" y="551898"/>
                  </a:cubicBezTo>
                  <a:cubicBezTo>
                    <a:pt x="60424" y="556802"/>
                    <a:pt x="65605" y="559900"/>
                    <a:pt x="71286" y="560106"/>
                  </a:cubicBezTo>
                  <a:cubicBezTo>
                    <a:pt x="73573" y="560298"/>
                    <a:pt x="75859" y="559738"/>
                    <a:pt x="77797" y="558510"/>
                  </a:cubicBezTo>
                  <a:cubicBezTo>
                    <a:pt x="78716" y="557596"/>
                    <a:pt x="79714" y="556764"/>
                    <a:pt x="80781" y="556026"/>
                  </a:cubicBezTo>
                  <a:lnTo>
                    <a:pt x="234983" y="449249"/>
                  </a:lnTo>
                  <a:cubicBezTo>
                    <a:pt x="244757" y="442495"/>
                    <a:pt x="258153" y="444944"/>
                    <a:pt x="264907" y="454716"/>
                  </a:cubicBezTo>
                  <a:cubicBezTo>
                    <a:pt x="270515" y="462832"/>
                    <a:pt x="269882" y="473723"/>
                    <a:pt x="263376" y="481135"/>
                  </a:cubicBezTo>
                  <a:lnTo>
                    <a:pt x="132910" y="629441"/>
                  </a:lnTo>
                  <a:cubicBezTo>
                    <a:pt x="130004" y="632979"/>
                    <a:pt x="128621" y="637529"/>
                    <a:pt x="129066" y="642087"/>
                  </a:cubicBezTo>
                  <a:cubicBezTo>
                    <a:pt x="129331" y="646793"/>
                    <a:pt x="131413" y="651211"/>
                    <a:pt x="134874" y="654412"/>
                  </a:cubicBezTo>
                  <a:cubicBezTo>
                    <a:pt x="138087" y="657200"/>
                    <a:pt x="142157" y="658809"/>
                    <a:pt x="146407" y="658974"/>
                  </a:cubicBezTo>
                  <a:cubicBezTo>
                    <a:pt x="151411" y="659484"/>
                    <a:pt x="156308" y="657292"/>
                    <a:pt x="159262" y="653220"/>
                  </a:cubicBezTo>
                  <a:lnTo>
                    <a:pt x="300252" y="492301"/>
                  </a:lnTo>
                  <a:cubicBezTo>
                    <a:pt x="308062" y="483350"/>
                    <a:pt x="321650" y="482425"/>
                    <a:pt x="330601" y="490236"/>
                  </a:cubicBezTo>
                  <a:cubicBezTo>
                    <a:pt x="338159" y="496828"/>
                    <a:pt x="340155" y="507768"/>
                    <a:pt x="335417" y="516607"/>
                  </a:cubicBezTo>
                  <a:lnTo>
                    <a:pt x="240532" y="694566"/>
                  </a:lnTo>
                  <a:cubicBezTo>
                    <a:pt x="238287" y="699038"/>
                    <a:pt x="237751" y="704175"/>
                    <a:pt x="239027" y="709015"/>
                  </a:cubicBezTo>
                  <a:cubicBezTo>
                    <a:pt x="240147" y="713220"/>
                    <a:pt x="243055" y="716722"/>
                    <a:pt x="246985" y="718593"/>
                  </a:cubicBezTo>
                  <a:cubicBezTo>
                    <a:pt x="247790" y="719000"/>
                    <a:pt x="248568" y="719453"/>
                    <a:pt x="249317" y="719952"/>
                  </a:cubicBezTo>
                  <a:cubicBezTo>
                    <a:pt x="251246" y="720266"/>
                    <a:pt x="253204" y="720376"/>
                    <a:pt x="255157" y="720284"/>
                  </a:cubicBezTo>
                  <a:cubicBezTo>
                    <a:pt x="262337" y="719905"/>
                    <a:pt x="268775" y="715745"/>
                    <a:pt x="272068" y="709355"/>
                  </a:cubicBezTo>
                  <a:lnTo>
                    <a:pt x="386442" y="496314"/>
                  </a:lnTo>
                  <a:cubicBezTo>
                    <a:pt x="387432" y="494460"/>
                    <a:pt x="388692" y="492763"/>
                    <a:pt x="390183" y="491279"/>
                  </a:cubicBezTo>
                  <a:cubicBezTo>
                    <a:pt x="410473" y="471387"/>
                    <a:pt x="432921" y="453819"/>
                    <a:pt x="457106" y="438902"/>
                  </a:cubicBezTo>
                  <a:cubicBezTo>
                    <a:pt x="467128" y="432523"/>
                    <a:pt x="480423" y="435474"/>
                    <a:pt x="486803" y="445493"/>
                  </a:cubicBezTo>
                  <a:cubicBezTo>
                    <a:pt x="489001" y="448947"/>
                    <a:pt x="490169" y="452957"/>
                    <a:pt x="490169" y="457050"/>
                  </a:cubicBezTo>
                  <a:cubicBezTo>
                    <a:pt x="490169" y="457969"/>
                    <a:pt x="490107" y="460873"/>
                    <a:pt x="490002" y="461782"/>
                  </a:cubicBezTo>
                  <a:cubicBezTo>
                    <a:pt x="481107" y="516471"/>
                    <a:pt x="490989" y="572560"/>
                    <a:pt x="518035" y="620917"/>
                  </a:cubicBezTo>
                  <a:cubicBezTo>
                    <a:pt x="522770" y="628056"/>
                    <a:pt x="532395" y="630007"/>
                    <a:pt x="539534" y="625272"/>
                  </a:cubicBezTo>
                  <a:cubicBezTo>
                    <a:pt x="546674" y="620538"/>
                    <a:pt x="548622" y="610912"/>
                    <a:pt x="543890" y="603773"/>
                  </a:cubicBezTo>
                  <a:cubicBezTo>
                    <a:pt x="543815" y="603661"/>
                    <a:pt x="543740" y="603550"/>
                    <a:pt x="543662" y="603440"/>
                  </a:cubicBezTo>
                  <a:cubicBezTo>
                    <a:pt x="525787" y="575354"/>
                    <a:pt x="531333" y="531147"/>
                    <a:pt x="537760" y="479973"/>
                  </a:cubicBezTo>
                  <a:lnTo>
                    <a:pt x="538244" y="476125"/>
                  </a:lnTo>
                  <a:cubicBezTo>
                    <a:pt x="546519" y="416080"/>
                    <a:pt x="552905" y="352779"/>
                    <a:pt x="533243" y="293801"/>
                  </a:cubicBezTo>
                  <a:cubicBezTo>
                    <a:pt x="530825" y="286561"/>
                    <a:pt x="532423" y="278581"/>
                    <a:pt x="537444" y="272831"/>
                  </a:cubicBezTo>
                  <a:lnTo>
                    <a:pt x="675830" y="114648"/>
                  </a:lnTo>
                  <a:lnTo>
                    <a:pt x="708221" y="142967"/>
                  </a:lnTo>
                  <a:lnTo>
                    <a:pt x="577734" y="292123"/>
                  </a:lnTo>
                  <a:cubicBezTo>
                    <a:pt x="592012" y="354412"/>
                    <a:pt x="593085" y="418999"/>
                    <a:pt x="580885" y="481726"/>
                  </a:cubicBezTo>
                  <a:lnTo>
                    <a:pt x="580455" y="485323"/>
                  </a:lnTo>
                  <a:cubicBezTo>
                    <a:pt x="575748" y="522830"/>
                    <a:pt x="570414" y="565340"/>
                    <a:pt x="579719" y="579966"/>
                  </a:cubicBezTo>
                  <a:cubicBezTo>
                    <a:pt x="597592" y="606899"/>
                    <a:pt x="590248" y="643220"/>
                    <a:pt x="563316" y="661093"/>
                  </a:cubicBezTo>
                  <a:cubicBezTo>
                    <a:pt x="536495" y="678892"/>
                    <a:pt x="500333" y="671691"/>
                    <a:pt x="482378" y="644973"/>
                  </a:cubicBezTo>
                  <a:cubicBezTo>
                    <a:pt x="456139" y="601584"/>
                    <a:pt x="442981" y="551541"/>
                    <a:pt x="444484" y="500857"/>
                  </a:cubicBezTo>
                  <a:cubicBezTo>
                    <a:pt x="444476" y="500739"/>
                    <a:pt x="444371" y="500651"/>
                    <a:pt x="444252" y="500659"/>
                  </a:cubicBezTo>
                  <a:cubicBezTo>
                    <a:pt x="444216" y="500664"/>
                    <a:pt x="444179" y="500677"/>
                    <a:pt x="444147" y="500698"/>
                  </a:cubicBezTo>
                  <a:cubicBezTo>
                    <a:pt x="436444" y="506863"/>
                    <a:pt x="429391" y="513088"/>
                    <a:pt x="422807" y="519506"/>
                  </a:cubicBezTo>
                  <a:lnTo>
                    <a:pt x="309680" y="730206"/>
                  </a:lnTo>
                  <a:cubicBezTo>
                    <a:pt x="298766" y="750230"/>
                    <a:pt x="277949" y="762860"/>
                    <a:pt x="255148" y="763295"/>
                  </a:cubicBezTo>
                  <a:close/>
                </a:path>
              </a:pathLst>
            </a:custGeom>
            <a:grpFill/>
            <a:ln w="21431" cap="flat">
              <a:noFill/>
              <a:prstDash val="solid"/>
              <a:miter/>
            </a:ln>
          </p:spPr>
          <p:txBody>
            <a:bodyPr/>
            <a:lstStyle/>
            <a:p>
              <a:endParaRPr lang="it-IT"/>
            </a:p>
          </p:txBody>
        </p:sp>
        <p:sp>
          <p:nvSpPr>
            <p:cNvPr id="29" name="Figura a mano libera: forma 28">
              <a:extLst>
                <a:ext uri="{FF2B5EF4-FFF2-40B4-BE49-F238E27FC236}">
                  <a16:creationId xmlns:a16="http://schemas.microsoft.com/office/drawing/2014/main" id="{1F055737-AA8D-39B9-92F8-72C179F305E4}"/>
                </a:ext>
              </a:extLst>
            </p:cNvPr>
            <p:cNvSpPr/>
            <p:nvPr/>
          </p:nvSpPr>
          <p:spPr>
            <a:xfrm>
              <a:off x="6893055" y="2423255"/>
              <a:ext cx="730077" cy="730303"/>
            </a:xfrm>
            <a:custGeom>
              <a:avLst/>
              <a:gdLst>
                <a:gd name="csX0" fmla="*/ 484194 w 730077"/>
                <a:gd name="csY0" fmla="*/ 730253 h 730303"/>
                <a:gd name="csX1" fmla="*/ 429935 w 730077"/>
                <a:gd name="csY1" fmla="*/ 699654 h 730303"/>
                <a:gd name="csX2" fmla="*/ 402049 w 730077"/>
                <a:gd name="csY2" fmla="*/ 649673 h 730303"/>
                <a:gd name="csX3" fmla="*/ 401667 w 730077"/>
                <a:gd name="csY3" fmla="*/ 649813 h 730303"/>
                <a:gd name="csX4" fmla="*/ 402333 w 730077"/>
                <a:gd name="csY4" fmla="*/ 652310 h 730303"/>
                <a:gd name="csX5" fmla="*/ 359357 w 730077"/>
                <a:gd name="csY5" fmla="*/ 724990 h 730303"/>
                <a:gd name="csX6" fmla="*/ 341858 w 730077"/>
                <a:gd name="csY6" fmla="*/ 728287 h 730303"/>
                <a:gd name="csX7" fmla="*/ 283294 w 730077"/>
                <a:gd name="csY7" fmla="*/ 681777 h 730303"/>
                <a:gd name="csX8" fmla="*/ 243326 w 730077"/>
                <a:gd name="csY8" fmla="*/ 521840 h 730303"/>
                <a:gd name="csX9" fmla="*/ 143256 w 730077"/>
                <a:gd name="csY9" fmla="*/ 300650 h 730303"/>
                <a:gd name="csX10" fmla="*/ 0 w 730077"/>
                <a:gd name="csY10" fmla="*/ 148059 h 730303"/>
                <a:gd name="csX11" fmla="*/ 31383 w 730077"/>
                <a:gd name="csY11" fmla="*/ 118620 h 730303"/>
                <a:gd name="csX12" fmla="*/ 183591 w 730077"/>
                <a:gd name="csY12" fmla="*/ 280758 h 730303"/>
                <a:gd name="csX13" fmla="*/ 187463 w 730077"/>
                <a:gd name="csY13" fmla="*/ 304418 h 730303"/>
                <a:gd name="csX14" fmla="*/ 278019 w 730077"/>
                <a:gd name="csY14" fmla="*/ 495809 h 730303"/>
                <a:gd name="csX15" fmla="*/ 283670 w 730077"/>
                <a:gd name="csY15" fmla="*/ 505802 h 730303"/>
                <a:gd name="csX16" fmla="*/ 325184 w 730077"/>
                <a:gd name="csY16" fmla="*/ 671899 h 730303"/>
                <a:gd name="csX17" fmla="*/ 341884 w 730077"/>
                <a:gd name="csY17" fmla="*/ 685263 h 730303"/>
                <a:gd name="csX18" fmla="*/ 346126 w 730077"/>
                <a:gd name="csY18" fmla="*/ 684040 h 730303"/>
                <a:gd name="csX19" fmla="*/ 360322 w 730077"/>
                <a:gd name="csY19" fmla="*/ 661428 h 730303"/>
                <a:gd name="csX20" fmla="*/ 360264 w 730077"/>
                <a:gd name="csY20" fmla="*/ 661181 h 730303"/>
                <a:gd name="csX21" fmla="*/ 322913 w 730077"/>
                <a:gd name="csY21" fmla="*/ 506155 h 730303"/>
                <a:gd name="csX22" fmla="*/ 338787 w 730077"/>
                <a:gd name="csY22" fmla="*/ 480206 h 730303"/>
                <a:gd name="csX23" fmla="*/ 362613 w 730077"/>
                <a:gd name="csY23" fmla="*/ 490646 h 730303"/>
                <a:gd name="csX24" fmla="*/ 467388 w 730077"/>
                <a:gd name="csY24" fmla="*/ 678496 h 730303"/>
                <a:gd name="csX25" fmla="*/ 484194 w 730077"/>
                <a:gd name="csY25" fmla="*/ 687234 h 730303"/>
                <a:gd name="csX26" fmla="*/ 492008 w 730077"/>
                <a:gd name="csY26" fmla="*/ 684924 h 730303"/>
                <a:gd name="csX27" fmla="*/ 494338 w 730077"/>
                <a:gd name="csY27" fmla="*/ 683573 h 730303"/>
                <a:gd name="csX28" fmla="*/ 502090 w 730077"/>
                <a:gd name="csY28" fmla="*/ 673979 h 730303"/>
                <a:gd name="csX29" fmla="*/ 500976 w 730077"/>
                <a:gd name="csY29" fmla="*/ 659873 h 730303"/>
                <a:gd name="csX30" fmla="*/ 410028 w 730077"/>
                <a:gd name="csY30" fmla="*/ 495729 h 730303"/>
                <a:gd name="csX31" fmla="*/ 418416 w 730077"/>
                <a:gd name="csY31" fmla="*/ 466489 h 730303"/>
                <a:gd name="csX32" fmla="*/ 444583 w 730077"/>
                <a:gd name="csY32" fmla="*/ 470644 h 730303"/>
                <a:gd name="csX33" fmla="*/ 579020 w 730077"/>
                <a:gd name="csY33" fmla="*/ 614991 h 730303"/>
                <a:gd name="csX34" fmla="*/ 606389 w 730077"/>
                <a:gd name="csY34" fmla="*/ 615348 h 730303"/>
                <a:gd name="csX35" fmla="*/ 606389 w 730077"/>
                <a:gd name="csY35" fmla="*/ 590435 h 730303"/>
                <a:gd name="csX36" fmla="*/ 462557 w 730077"/>
                <a:gd name="csY36" fmla="*/ 436726 h 730303"/>
                <a:gd name="csX37" fmla="*/ 463581 w 730077"/>
                <a:gd name="csY37" fmla="*/ 406324 h 730303"/>
                <a:gd name="csX38" fmla="*/ 490242 w 730077"/>
                <a:gd name="csY38" fmla="*/ 404166 h 730303"/>
                <a:gd name="csX39" fmla="*/ 658288 w 730077"/>
                <a:gd name="csY39" fmla="*/ 516878 h 730303"/>
                <a:gd name="csX40" fmla="*/ 668056 w 730077"/>
                <a:gd name="csY40" fmla="*/ 519169 h 730303"/>
                <a:gd name="csX41" fmla="*/ 683758 w 730077"/>
                <a:gd name="csY41" fmla="*/ 510939 h 730303"/>
                <a:gd name="csX42" fmla="*/ 679830 w 730077"/>
                <a:gd name="csY42" fmla="*/ 485413 h 730303"/>
                <a:gd name="csX43" fmla="*/ 478214 w 730077"/>
                <a:gd name="csY43" fmla="*/ 350949 h 730303"/>
                <a:gd name="csX44" fmla="*/ 473482 w 730077"/>
                <a:gd name="csY44" fmla="*/ 346668 h 730303"/>
                <a:gd name="csX45" fmla="*/ 427752 w 730077"/>
                <a:gd name="csY45" fmla="*/ 276116 h 730303"/>
                <a:gd name="csX46" fmla="*/ 436330 w 730077"/>
                <a:gd name="csY46" fmla="*/ 246931 h 730303"/>
                <a:gd name="csX47" fmla="*/ 446637 w 730077"/>
                <a:gd name="csY47" fmla="*/ 244303 h 730303"/>
                <a:gd name="csX48" fmla="*/ 453505 w 730077"/>
                <a:gd name="csY48" fmla="*/ 244864 h 730303"/>
                <a:gd name="csX49" fmla="*/ 614305 w 730077"/>
                <a:gd name="csY49" fmla="*/ 233059 h 730303"/>
                <a:gd name="csX50" fmla="*/ 621132 w 730077"/>
                <a:gd name="csY50" fmla="*/ 224455 h 730303"/>
                <a:gd name="csX51" fmla="*/ 619598 w 730077"/>
                <a:gd name="csY51" fmla="*/ 212980 h 730303"/>
                <a:gd name="csX52" fmla="*/ 610902 w 730077"/>
                <a:gd name="csY52" fmla="*/ 205953 h 730303"/>
                <a:gd name="csX53" fmla="*/ 599411 w 730077"/>
                <a:gd name="csY53" fmla="*/ 207493 h 730303"/>
                <a:gd name="csX54" fmla="*/ 477095 w 730077"/>
                <a:gd name="csY54" fmla="*/ 202545 h 730303"/>
                <a:gd name="csX55" fmla="*/ 473692 w 730077"/>
                <a:gd name="csY55" fmla="*/ 201806 h 730303"/>
                <a:gd name="csX56" fmla="*/ 292014 w 730077"/>
                <a:gd name="csY56" fmla="*/ 189721 h 730303"/>
                <a:gd name="csX57" fmla="*/ 270798 w 730077"/>
                <a:gd name="csY57" fmla="*/ 183625 h 730303"/>
                <a:gd name="csX58" fmla="*/ 126489 w 730077"/>
                <a:gd name="csY58" fmla="*/ 29400 h 730303"/>
                <a:gd name="csX59" fmla="*/ 157910 w 730077"/>
                <a:gd name="csY59" fmla="*/ 0 h 730303"/>
                <a:gd name="csX60" fmla="*/ 293691 w 730077"/>
                <a:gd name="csY60" fmla="*/ 145129 h 730303"/>
                <a:gd name="csX61" fmla="*/ 483312 w 730077"/>
                <a:gd name="csY61" fmla="*/ 159881 h 730303"/>
                <a:gd name="csX62" fmla="*/ 486230 w 730077"/>
                <a:gd name="csY62" fmla="*/ 160511 h 730303"/>
                <a:gd name="csX63" fmla="*/ 578676 w 730077"/>
                <a:gd name="csY63" fmla="*/ 169820 h 730303"/>
                <a:gd name="csX64" fmla="*/ 622412 w 730077"/>
                <a:gd name="csY64" fmla="*/ 164516 h 730303"/>
                <a:gd name="csX65" fmla="*/ 657195 w 730077"/>
                <a:gd name="csY65" fmla="*/ 192109 h 730303"/>
                <a:gd name="csX66" fmla="*/ 662573 w 730077"/>
                <a:gd name="csY66" fmla="*/ 235989 h 730303"/>
                <a:gd name="csX67" fmla="*/ 634993 w 730077"/>
                <a:gd name="csY67" fmla="*/ 270779 h 730303"/>
                <a:gd name="csX68" fmla="*/ 488846 w 730077"/>
                <a:gd name="csY68" fmla="*/ 294287 h 730303"/>
                <a:gd name="csX69" fmla="*/ 488629 w 730077"/>
                <a:gd name="csY69" fmla="*/ 294500 h 730303"/>
                <a:gd name="csX70" fmla="*/ 488653 w 730077"/>
                <a:gd name="csY70" fmla="*/ 294601 h 730303"/>
                <a:gd name="csX71" fmla="*/ 504800 w 730077"/>
                <a:gd name="csY71" fmla="*/ 316972 h 730303"/>
                <a:gd name="csX72" fmla="*/ 703702 w 730077"/>
                <a:gd name="csY72" fmla="*/ 449608 h 730303"/>
                <a:gd name="csX73" fmla="*/ 718866 w 730077"/>
                <a:gd name="csY73" fmla="*/ 535806 h 730303"/>
                <a:gd name="csX74" fmla="*/ 668056 w 730077"/>
                <a:gd name="csY74" fmla="*/ 562178 h 730303"/>
                <a:gd name="csX75" fmla="*/ 634371 w 730077"/>
                <a:gd name="csY75" fmla="*/ 552631 h 730303"/>
                <a:gd name="csX76" fmla="*/ 623924 w 730077"/>
                <a:gd name="csY76" fmla="*/ 545624 h 730303"/>
                <a:gd name="csX77" fmla="*/ 623664 w 730077"/>
                <a:gd name="csY77" fmla="*/ 545940 h 730303"/>
                <a:gd name="csX78" fmla="*/ 638290 w 730077"/>
                <a:gd name="csY78" fmla="*/ 561569 h 730303"/>
                <a:gd name="csX79" fmla="*/ 635812 w 730077"/>
                <a:gd name="csY79" fmla="*/ 646830 h 730303"/>
                <a:gd name="csX80" fmla="*/ 633524 w 730077"/>
                <a:gd name="csY80" fmla="*/ 648821 h 730303"/>
                <a:gd name="csX81" fmla="*/ 592939 w 730077"/>
                <a:gd name="csY81" fmla="*/ 663018 h 730303"/>
                <a:gd name="csX82" fmla="*/ 548050 w 730077"/>
                <a:gd name="csY82" fmla="*/ 644844 h 730303"/>
                <a:gd name="csX83" fmla="*/ 533853 w 730077"/>
                <a:gd name="csY83" fmla="*/ 629587 h 730303"/>
                <a:gd name="csX84" fmla="*/ 533522 w 730077"/>
                <a:gd name="csY84" fmla="*/ 629826 h 730303"/>
                <a:gd name="csX85" fmla="*/ 538605 w 730077"/>
                <a:gd name="csY85" fmla="*/ 638994 h 730303"/>
                <a:gd name="csX86" fmla="*/ 543184 w 730077"/>
                <a:gd name="csY86" fmla="*/ 686681 h 730303"/>
                <a:gd name="csX87" fmla="*/ 514742 w 730077"/>
                <a:gd name="csY87" fmla="*/ 721452 h 730303"/>
                <a:gd name="csX88" fmla="*/ 484194 w 730077"/>
                <a:gd name="csY88" fmla="*/ 730253 h 7303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Lst>
              <a:rect l="l" t="t" r="r" b="b"/>
              <a:pathLst>
                <a:path w="730077" h="730303">
                  <a:moveTo>
                    <a:pt x="484194" y="730253"/>
                  </a:moveTo>
                  <a:cubicBezTo>
                    <a:pt x="461767" y="731174"/>
                    <a:pt x="440750" y="719322"/>
                    <a:pt x="429935" y="699654"/>
                  </a:cubicBezTo>
                  <a:lnTo>
                    <a:pt x="402049" y="649673"/>
                  </a:lnTo>
                  <a:cubicBezTo>
                    <a:pt x="401697" y="649041"/>
                    <a:pt x="401525" y="649103"/>
                    <a:pt x="401667" y="649813"/>
                  </a:cubicBezTo>
                  <a:lnTo>
                    <a:pt x="402333" y="652310"/>
                  </a:lnTo>
                  <a:cubicBezTo>
                    <a:pt x="409227" y="684050"/>
                    <a:pt x="390490" y="715736"/>
                    <a:pt x="359357" y="724990"/>
                  </a:cubicBezTo>
                  <a:cubicBezTo>
                    <a:pt x="353857" y="727427"/>
                    <a:pt x="347868" y="728556"/>
                    <a:pt x="341858" y="728287"/>
                  </a:cubicBezTo>
                  <a:cubicBezTo>
                    <a:pt x="313803" y="728558"/>
                    <a:pt x="289383" y="709165"/>
                    <a:pt x="283294" y="681777"/>
                  </a:cubicBezTo>
                  <a:lnTo>
                    <a:pt x="243326" y="521840"/>
                  </a:lnTo>
                  <a:cubicBezTo>
                    <a:pt x="220683" y="498067"/>
                    <a:pt x="120075" y="386343"/>
                    <a:pt x="143256" y="300650"/>
                  </a:cubicBezTo>
                  <a:lnTo>
                    <a:pt x="0" y="148059"/>
                  </a:lnTo>
                  <a:lnTo>
                    <a:pt x="31383" y="118620"/>
                  </a:lnTo>
                  <a:lnTo>
                    <a:pt x="183591" y="280758"/>
                  </a:lnTo>
                  <a:cubicBezTo>
                    <a:pt x="189564" y="287127"/>
                    <a:pt x="191096" y="296477"/>
                    <a:pt x="187463" y="304418"/>
                  </a:cubicBezTo>
                  <a:cubicBezTo>
                    <a:pt x="164447" y="354829"/>
                    <a:pt x="230797" y="448567"/>
                    <a:pt x="278019" y="495809"/>
                  </a:cubicBezTo>
                  <a:cubicBezTo>
                    <a:pt x="280773" y="498566"/>
                    <a:pt x="282726" y="502021"/>
                    <a:pt x="283670" y="505802"/>
                  </a:cubicBezTo>
                  <a:lnTo>
                    <a:pt x="325184" y="671899"/>
                  </a:lnTo>
                  <a:cubicBezTo>
                    <a:pt x="326838" y="679774"/>
                    <a:pt x="333837" y="685377"/>
                    <a:pt x="341884" y="685263"/>
                  </a:cubicBezTo>
                  <a:cubicBezTo>
                    <a:pt x="343257" y="684721"/>
                    <a:pt x="344676" y="684313"/>
                    <a:pt x="346126" y="684040"/>
                  </a:cubicBezTo>
                  <a:cubicBezTo>
                    <a:pt x="356289" y="681716"/>
                    <a:pt x="362646" y="671592"/>
                    <a:pt x="360322" y="661428"/>
                  </a:cubicBezTo>
                  <a:cubicBezTo>
                    <a:pt x="360303" y="661345"/>
                    <a:pt x="360284" y="661263"/>
                    <a:pt x="360264" y="661181"/>
                  </a:cubicBezTo>
                  <a:lnTo>
                    <a:pt x="322913" y="506155"/>
                  </a:lnTo>
                  <a:cubicBezTo>
                    <a:pt x="320131" y="494606"/>
                    <a:pt x="327238" y="482989"/>
                    <a:pt x="338787" y="480206"/>
                  </a:cubicBezTo>
                  <a:cubicBezTo>
                    <a:pt x="348172" y="477945"/>
                    <a:pt x="357913" y="482215"/>
                    <a:pt x="362613" y="490646"/>
                  </a:cubicBezTo>
                  <a:lnTo>
                    <a:pt x="467388" y="678496"/>
                  </a:lnTo>
                  <a:cubicBezTo>
                    <a:pt x="470548" y="684700"/>
                    <a:pt x="477300" y="688212"/>
                    <a:pt x="484194" y="687234"/>
                  </a:cubicBezTo>
                  <a:cubicBezTo>
                    <a:pt x="486949" y="687115"/>
                    <a:pt x="489631" y="686324"/>
                    <a:pt x="492008" y="684924"/>
                  </a:cubicBezTo>
                  <a:cubicBezTo>
                    <a:pt x="492757" y="684427"/>
                    <a:pt x="493535" y="683977"/>
                    <a:pt x="494338" y="683573"/>
                  </a:cubicBezTo>
                  <a:cubicBezTo>
                    <a:pt x="498130" y="681575"/>
                    <a:pt x="500933" y="678107"/>
                    <a:pt x="502090" y="673979"/>
                  </a:cubicBezTo>
                  <a:cubicBezTo>
                    <a:pt x="503608" y="669316"/>
                    <a:pt x="503208" y="664240"/>
                    <a:pt x="500976" y="659873"/>
                  </a:cubicBezTo>
                  <a:lnTo>
                    <a:pt x="410028" y="495729"/>
                  </a:lnTo>
                  <a:cubicBezTo>
                    <a:pt x="404269" y="485338"/>
                    <a:pt x="408025" y="472247"/>
                    <a:pt x="418416" y="466489"/>
                  </a:cubicBezTo>
                  <a:cubicBezTo>
                    <a:pt x="427057" y="461701"/>
                    <a:pt x="437851" y="463415"/>
                    <a:pt x="444583" y="470644"/>
                  </a:cubicBezTo>
                  <a:lnTo>
                    <a:pt x="579020" y="614991"/>
                  </a:lnTo>
                  <a:cubicBezTo>
                    <a:pt x="586877" y="621655"/>
                    <a:pt x="598359" y="621805"/>
                    <a:pt x="606389" y="615348"/>
                  </a:cubicBezTo>
                  <a:cubicBezTo>
                    <a:pt x="612797" y="608280"/>
                    <a:pt x="612797" y="597503"/>
                    <a:pt x="606389" y="590435"/>
                  </a:cubicBezTo>
                  <a:lnTo>
                    <a:pt x="462557" y="436726"/>
                  </a:lnTo>
                  <a:cubicBezTo>
                    <a:pt x="454443" y="428048"/>
                    <a:pt x="454901" y="414437"/>
                    <a:pt x="463581" y="406324"/>
                  </a:cubicBezTo>
                  <a:cubicBezTo>
                    <a:pt x="470885" y="399494"/>
                    <a:pt x="481933" y="398599"/>
                    <a:pt x="490242" y="404166"/>
                  </a:cubicBezTo>
                  <a:lnTo>
                    <a:pt x="658288" y="516878"/>
                  </a:lnTo>
                  <a:cubicBezTo>
                    <a:pt x="661280" y="518504"/>
                    <a:pt x="664653" y="519293"/>
                    <a:pt x="668056" y="519169"/>
                  </a:cubicBezTo>
                  <a:cubicBezTo>
                    <a:pt x="674291" y="519042"/>
                    <a:pt x="680105" y="515994"/>
                    <a:pt x="683758" y="510939"/>
                  </a:cubicBezTo>
                  <a:cubicBezTo>
                    <a:pt x="689299" y="502707"/>
                    <a:pt x="687591" y="491599"/>
                    <a:pt x="679830" y="485413"/>
                  </a:cubicBezTo>
                  <a:lnTo>
                    <a:pt x="478214" y="350949"/>
                  </a:lnTo>
                  <a:cubicBezTo>
                    <a:pt x="476435" y="349763"/>
                    <a:pt x="474839" y="348320"/>
                    <a:pt x="473482" y="346668"/>
                  </a:cubicBezTo>
                  <a:cubicBezTo>
                    <a:pt x="456084" y="324618"/>
                    <a:pt x="440774" y="301000"/>
                    <a:pt x="427752" y="276116"/>
                  </a:cubicBezTo>
                  <a:cubicBezTo>
                    <a:pt x="422062" y="265688"/>
                    <a:pt x="425902" y="252620"/>
                    <a:pt x="436330" y="246931"/>
                  </a:cubicBezTo>
                  <a:cubicBezTo>
                    <a:pt x="439492" y="245206"/>
                    <a:pt x="443037" y="244303"/>
                    <a:pt x="446637" y="244303"/>
                  </a:cubicBezTo>
                  <a:cubicBezTo>
                    <a:pt x="448939" y="244303"/>
                    <a:pt x="451236" y="244490"/>
                    <a:pt x="453505" y="244864"/>
                  </a:cubicBezTo>
                  <a:cubicBezTo>
                    <a:pt x="506876" y="259454"/>
                    <a:pt x="563636" y="255286"/>
                    <a:pt x="614305" y="233059"/>
                  </a:cubicBezTo>
                  <a:cubicBezTo>
                    <a:pt x="617658" y="231242"/>
                    <a:pt x="620125" y="228134"/>
                    <a:pt x="621132" y="224455"/>
                  </a:cubicBezTo>
                  <a:cubicBezTo>
                    <a:pt x="622164" y="220579"/>
                    <a:pt x="621611" y="216449"/>
                    <a:pt x="619598" y="212980"/>
                  </a:cubicBezTo>
                  <a:cubicBezTo>
                    <a:pt x="617787" y="209543"/>
                    <a:pt x="614642" y="207002"/>
                    <a:pt x="610902" y="205953"/>
                  </a:cubicBezTo>
                  <a:cubicBezTo>
                    <a:pt x="607017" y="204942"/>
                    <a:pt x="602891" y="205495"/>
                    <a:pt x="599411" y="207493"/>
                  </a:cubicBezTo>
                  <a:cubicBezTo>
                    <a:pt x="571074" y="222963"/>
                    <a:pt x="527529" y="213516"/>
                    <a:pt x="477095" y="202545"/>
                  </a:cubicBezTo>
                  <a:lnTo>
                    <a:pt x="473692" y="201806"/>
                  </a:lnTo>
                  <a:cubicBezTo>
                    <a:pt x="420464" y="188956"/>
                    <a:pt x="354758" y="173079"/>
                    <a:pt x="292014" y="189721"/>
                  </a:cubicBezTo>
                  <a:cubicBezTo>
                    <a:pt x="284358" y="191739"/>
                    <a:pt x="276215" y="189399"/>
                    <a:pt x="270798" y="183625"/>
                  </a:cubicBezTo>
                  <a:lnTo>
                    <a:pt x="126489" y="29400"/>
                  </a:lnTo>
                  <a:lnTo>
                    <a:pt x="157910" y="0"/>
                  </a:lnTo>
                  <a:lnTo>
                    <a:pt x="293691" y="145129"/>
                  </a:lnTo>
                  <a:cubicBezTo>
                    <a:pt x="362523" y="130718"/>
                    <a:pt x="429137" y="146805"/>
                    <a:pt x="483312" y="159881"/>
                  </a:cubicBezTo>
                  <a:lnTo>
                    <a:pt x="486230" y="160511"/>
                  </a:lnTo>
                  <a:cubicBezTo>
                    <a:pt x="521122" y="168108"/>
                    <a:pt x="564499" y="177566"/>
                    <a:pt x="578676" y="169820"/>
                  </a:cubicBezTo>
                  <a:cubicBezTo>
                    <a:pt x="591984" y="162354"/>
                    <a:pt x="607703" y="160449"/>
                    <a:pt x="622412" y="164516"/>
                  </a:cubicBezTo>
                  <a:cubicBezTo>
                    <a:pt x="637256" y="168640"/>
                    <a:pt x="649802" y="178592"/>
                    <a:pt x="657195" y="192109"/>
                  </a:cubicBezTo>
                  <a:cubicBezTo>
                    <a:pt x="664728" y="205445"/>
                    <a:pt x="666664" y="221227"/>
                    <a:pt x="662573" y="235989"/>
                  </a:cubicBezTo>
                  <a:cubicBezTo>
                    <a:pt x="658458" y="250837"/>
                    <a:pt x="648510" y="263386"/>
                    <a:pt x="634993" y="270779"/>
                  </a:cubicBezTo>
                  <a:cubicBezTo>
                    <a:pt x="589607" y="292683"/>
                    <a:pt x="538811" y="300854"/>
                    <a:pt x="488846" y="294287"/>
                  </a:cubicBezTo>
                  <a:cubicBezTo>
                    <a:pt x="488728" y="294285"/>
                    <a:pt x="488629" y="294382"/>
                    <a:pt x="488629" y="294500"/>
                  </a:cubicBezTo>
                  <a:cubicBezTo>
                    <a:pt x="488629" y="294535"/>
                    <a:pt x="488635" y="294569"/>
                    <a:pt x="488653" y="294601"/>
                  </a:cubicBezTo>
                  <a:cubicBezTo>
                    <a:pt x="493647" y="302179"/>
                    <a:pt x="499010" y="309718"/>
                    <a:pt x="504800" y="316972"/>
                  </a:cubicBezTo>
                  <a:lnTo>
                    <a:pt x="703702" y="449608"/>
                  </a:lnTo>
                  <a:cubicBezTo>
                    <a:pt x="731693" y="469225"/>
                    <a:pt x="738481" y="507816"/>
                    <a:pt x="718866" y="535806"/>
                  </a:cubicBezTo>
                  <a:cubicBezTo>
                    <a:pt x="707257" y="552373"/>
                    <a:pt x="688283" y="562221"/>
                    <a:pt x="668056" y="562178"/>
                  </a:cubicBezTo>
                  <a:cubicBezTo>
                    <a:pt x="656137" y="562341"/>
                    <a:pt x="644431" y="559024"/>
                    <a:pt x="634371" y="552631"/>
                  </a:cubicBezTo>
                  <a:cubicBezTo>
                    <a:pt x="634371" y="552631"/>
                    <a:pt x="629615" y="549467"/>
                    <a:pt x="623924" y="545624"/>
                  </a:cubicBezTo>
                  <a:cubicBezTo>
                    <a:pt x="623087" y="545058"/>
                    <a:pt x="622975" y="545193"/>
                    <a:pt x="623664" y="545940"/>
                  </a:cubicBezTo>
                  <a:lnTo>
                    <a:pt x="638290" y="561569"/>
                  </a:lnTo>
                  <a:cubicBezTo>
                    <a:pt x="660452" y="586060"/>
                    <a:pt x="659359" y="623668"/>
                    <a:pt x="635812" y="646830"/>
                  </a:cubicBezTo>
                  <a:cubicBezTo>
                    <a:pt x="635100" y="647550"/>
                    <a:pt x="634335" y="648215"/>
                    <a:pt x="633524" y="648821"/>
                  </a:cubicBezTo>
                  <a:cubicBezTo>
                    <a:pt x="621874" y="657793"/>
                    <a:pt x="607641" y="662771"/>
                    <a:pt x="592939" y="663018"/>
                  </a:cubicBezTo>
                  <a:cubicBezTo>
                    <a:pt x="576131" y="663293"/>
                    <a:pt x="559932" y="656735"/>
                    <a:pt x="548050" y="644844"/>
                  </a:cubicBezTo>
                  <a:lnTo>
                    <a:pt x="533853" y="629587"/>
                  </a:lnTo>
                  <a:cubicBezTo>
                    <a:pt x="533221" y="628905"/>
                    <a:pt x="533070" y="629013"/>
                    <a:pt x="533522" y="629826"/>
                  </a:cubicBezTo>
                  <a:lnTo>
                    <a:pt x="538605" y="638994"/>
                  </a:lnTo>
                  <a:cubicBezTo>
                    <a:pt x="546527" y="653614"/>
                    <a:pt x="548181" y="670822"/>
                    <a:pt x="543184" y="686681"/>
                  </a:cubicBezTo>
                  <a:cubicBezTo>
                    <a:pt x="538738" y="701611"/>
                    <a:pt x="528495" y="714136"/>
                    <a:pt x="514742" y="721452"/>
                  </a:cubicBezTo>
                  <a:cubicBezTo>
                    <a:pt x="505544" y="727100"/>
                    <a:pt x="494985" y="730144"/>
                    <a:pt x="484194" y="730253"/>
                  </a:cubicBezTo>
                  <a:close/>
                </a:path>
              </a:pathLst>
            </a:custGeom>
            <a:grpFill/>
            <a:ln w="21431" cap="flat">
              <a:noFill/>
              <a:prstDash val="solid"/>
              <a:miter/>
            </a:ln>
          </p:spPr>
          <p:txBody>
            <a:bodyPr/>
            <a:lstStyle/>
            <a:p>
              <a:endParaRPr lang="it-IT"/>
            </a:p>
          </p:txBody>
        </p:sp>
      </p:grpSp>
    </p:spTree>
    <p:extLst>
      <p:ext uri="{BB962C8B-B14F-4D97-AF65-F5344CB8AC3E}">
        <p14:creationId xmlns:p14="http://schemas.microsoft.com/office/powerpoint/2010/main" val="1907357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9C9D2B-6174-1EA7-8380-48D56D58298F}"/>
            </a:ext>
          </a:extLst>
        </p:cNvPr>
        <p:cNvGrpSpPr/>
        <p:nvPr/>
      </p:nvGrpSpPr>
      <p:grpSpPr>
        <a:xfrm>
          <a:off x="0" y="0"/>
          <a:ext cx="0" cy="0"/>
          <a:chOff x="0" y="0"/>
          <a:chExt cx="0" cy="0"/>
        </a:xfrm>
      </p:grpSpPr>
      <p:sp>
        <p:nvSpPr>
          <p:cNvPr id="19" name="Segnaposto numero diapositiva 18">
            <a:extLst>
              <a:ext uri="{FF2B5EF4-FFF2-40B4-BE49-F238E27FC236}">
                <a16:creationId xmlns:a16="http://schemas.microsoft.com/office/drawing/2014/main" id="{71BAD414-350D-9D9D-44EA-8FF1F2E584B0}"/>
              </a:ext>
            </a:extLst>
          </p:cNvPr>
          <p:cNvSpPr>
            <a:spLocks noGrp="1"/>
          </p:cNvSpPr>
          <p:nvPr>
            <p:ph type="sldNum" sz="quarter" idx="12"/>
          </p:nvPr>
        </p:nvSpPr>
        <p:spPr/>
        <p:txBody>
          <a:bodyPr/>
          <a:lstStyle/>
          <a:p>
            <a:fld id="{60C2F52E-B947-4540-81CB-387B1CE3EEAC}" type="slidenum">
              <a:rPr lang="it-IT" smtClean="0"/>
              <a:t>18</a:t>
            </a:fld>
            <a:endParaRPr lang="it-IT"/>
          </a:p>
        </p:txBody>
      </p:sp>
      <p:pic>
        <p:nvPicPr>
          <p:cNvPr id="14" name="Immagine 13">
            <a:extLst>
              <a:ext uri="{FF2B5EF4-FFF2-40B4-BE49-F238E27FC236}">
                <a16:creationId xmlns:a16="http://schemas.microsoft.com/office/drawing/2014/main" id="{7DFE2D77-4033-C68C-4038-7F444280CE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9737" y="3848033"/>
            <a:ext cx="1027063" cy="762651"/>
          </a:xfrm>
          <a:prstGeom prst="rect">
            <a:avLst/>
          </a:prstGeom>
        </p:spPr>
      </p:pic>
      <p:sp>
        <p:nvSpPr>
          <p:cNvPr id="4" name="CasellaDiTesto 3">
            <a:extLst>
              <a:ext uri="{FF2B5EF4-FFF2-40B4-BE49-F238E27FC236}">
                <a16:creationId xmlns:a16="http://schemas.microsoft.com/office/drawing/2014/main" id="{39F0FE52-0313-24F2-B15E-4A23007FCB06}"/>
              </a:ext>
            </a:extLst>
          </p:cNvPr>
          <p:cNvSpPr txBox="1"/>
          <p:nvPr/>
        </p:nvSpPr>
        <p:spPr>
          <a:xfrm>
            <a:off x="246662" y="143881"/>
            <a:ext cx="3119994" cy="415498"/>
          </a:xfrm>
          <a:prstGeom prst="rect">
            <a:avLst/>
          </a:prstGeom>
          <a:noFill/>
        </p:spPr>
        <p:txBody>
          <a:bodyPr wrap="square" rtlCol="0">
            <a:spAutoFit/>
          </a:bodyPr>
          <a:lstStyle/>
          <a:p>
            <a:r>
              <a:rPr lang="it-IT" sz="2100" b="1" dirty="0">
                <a:solidFill>
                  <a:srgbClr val="2A516E"/>
                </a:solidFill>
                <a:latin typeface="Candara" panose="020E0502030303020204" pitchFamily="34" charset="0"/>
              </a:rPr>
              <a:t>Wp2 – </a:t>
            </a:r>
            <a:r>
              <a:rPr lang="en-US" dirty="0" err="1">
                <a:solidFill>
                  <a:srgbClr val="2A516E"/>
                </a:solidFill>
                <a:latin typeface="Candara" panose="020E0502030303020204" pitchFamily="34" charset="0"/>
              </a:rPr>
              <a:t>Biosicurezza</a:t>
            </a:r>
            <a:r>
              <a:rPr lang="en-US" dirty="0">
                <a:solidFill>
                  <a:srgbClr val="2A516E"/>
                </a:solidFill>
                <a:latin typeface="Candara" panose="020E0502030303020204" pitchFamily="34" charset="0"/>
              </a:rPr>
              <a:t> </a:t>
            </a:r>
            <a:r>
              <a:rPr lang="en-US" dirty="0" err="1">
                <a:solidFill>
                  <a:srgbClr val="2A516E"/>
                </a:solidFill>
                <a:latin typeface="Candara" panose="020E0502030303020204" pitchFamily="34" charset="0"/>
              </a:rPr>
              <a:t>sulle</a:t>
            </a:r>
            <a:r>
              <a:rPr lang="en-US" dirty="0">
                <a:solidFill>
                  <a:srgbClr val="2A516E"/>
                </a:solidFill>
                <a:latin typeface="Candara" panose="020E0502030303020204" pitchFamily="34" charset="0"/>
              </a:rPr>
              <a:t> IAPs</a:t>
            </a:r>
          </a:p>
        </p:txBody>
      </p:sp>
      <p:sp>
        <p:nvSpPr>
          <p:cNvPr id="3" name="CasellaDiTesto 2">
            <a:extLst>
              <a:ext uri="{FF2B5EF4-FFF2-40B4-BE49-F238E27FC236}">
                <a16:creationId xmlns:a16="http://schemas.microsoft.com/office/drawing/2014/main" id="{E7F776DD-E92C-8ACD-F27C-C80FC6E98E49}"/>
              </a:ext>
            </a:extLst>
          </p:cNvPr>
          <p:cNvSpPr txBox="1"/>
          <p:nvPr/>
        </p:nvSpPr>
        <p:spPr>
          <a:xfrm>
            <a:off x="227609" y="775613"/>
            <a:ext cx="5089197" cy="276999"/>
          </a:xfrm>
          <a:prstGeom prst="rect">
            <a:avLst/>
          </a:prstGeom>
          <a:noFill/>
        </p:spPr>
        <p:txBody>
          <a:bodyPr wrap="square" rtlCol="0">
            <a:spAutoFit/>
          </a:bodyPr>
          <a:lstStyle/>
          <a:p>
            <a:pPr>
              <a:spcAft>
                <a:spcPts val="225"/>
              </a:spcAft>
            </a:pPr>
            <a:r>
              <a:rPr lang="it-IT" sz="1200" dirty="0">
                <a:latin typeface="Candara" panose="020E0502030303020204" pitchFamily="34" charset="0"/>
              </a:rPr>
              <a:t>Creazione del Progetto </a:t>
            </a:r>
            <a:r>
              <a:rPr lang="it-IT" sz="1200" dirty="0" err="1">
                <a:latin typeface="Candara" panose="020E0502030303020204" pitchFamily="34" charset="0"/>
              </a:rPr>
              <a:t>iNaturalist</a:t>
            </a:r>
            <a:r>
              <a:rPr lang="it-IT" sz="1200" dirty="0">
                <a:latin typeface="Candara" panose="020E0502030303020204" pitchFamily="34" charset="0"/>
              </a:rPr>
              <a:t> - Piante Esotiche Progetto LIFE TETIDE</a:t>
            </a:r>
          </a:p>
        </p:txBody>
      </p:sp>
      <p:pic>
        <p:nvPicPr>
          <p:cNvPr id="9" name="Immagine 8">
            <a:extLst>
              <a:ext uri="{FF2B5EF4-FFF2-40B4-BE49-F238E27FC236}">
                <a16:creationId xmlns:a16="http://schemas.microsoft.com/office/drawing/2014/main" id="{3D92AE3B-0801-435C-9E56-6C0B0ECA6F3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7430" y="1395184"/>
            <a:ext cx="1979022" cy="1979022"/>
          </a:xfrm>
          <a:prstGeom prst="rect">
            <a:avLst/>
          </a:prstGeom>
        </p:spPr>
      </p:pic>
      <p:sp>
        <p:nvSpPr>
          <p:cNvPr id="10" name="CasellaDiTesto 9">
            <a:extLst>
              <a:ext uri="{FF2B5EF4-FFF2-40B4-BE49-F238E27FC236}">
                <a16:creationId xmlns:a16="http://schemas.microsoft.com/office/drawing/2014/main" id="{18E6A12E-4843-4CEF-8437-EF2072CE65E2}"/>
              </a:ext>
            </a:extLst>
          </p:cNvPr>
          <p:cNvSpPr txBox="1"/>
          <p:nvPr/>
        </p:nvSpPr>
        <p:spPr>
          <a:xfrm>
            <a:off x="374358" y="3447923"/>
            <a:ext cx="2825165" cy="400110"/>
          </a:xfrm>
          <a:prstGeom prst="rect">
            <a:avLst/>
          </a:prstGeom>
          <a:noFill/>
        </p:spPr>
        <p:txBody>
          <a:bodyPr wrap="square" rtlCol="0">
            <a:spAutoFit/>
          </a:bodyPr>
          <a:lstStyle/>
          <a:p>
            <a:pPr algn="ctr"/>
            <a:r>
              <a:rPr lang="it-IT" sz="1000" dirty="0" err="1">
                <a:latin typeface="Candara" panose="020E0502030303020204" pitchFamily="34" charset="0"/>
              </a:rPr>
              <a:t>Qr</a:t>
            </a:r>
            <a:r>
              <a:rPr lang="it-IT" sz="1000" dirty="0">
                <a:latin typeface="Candara" panose="020E0502030303020204" pitchFamily="34" charset="0"/>
              </a:rPr>
              <a:t>-code Progetto </a:t>
            </a:r>
            <a:r>
              <a:rPr lang="it-IT" sz="1000" dirty="0" err="1">
                <a:latin typeface="Candara" panose="020E0502030303020204" pitchFamily="34" charset="0"/>
              </a:rPr>
              <a:t>iNaturalist</a:t>
            </a:r>
            <a:endParaRPr lang="it-IT" sz="1000" dirty="0">
              <a:latin typeface="Candara" panose="020E0502030303020204" pitchFamily="34" charset="0"/>
            </a:endParaRPr>
          </a:p>
          <a:p>
            <a:pPr algn="ctr"/>
            <a:r>
              <a:rPr lang="it-IT" sz="1000" dirty="0">
                <a:latin typeface="Candara" panose="020E0502030303020204" pitchFamily="34" charset="0"/>
              </a:rPr>
              <a:t>Piante Esotiche Progetto LIFE TETIDE</a:t>
            </a:r>
          </a:p>
        </p:txBody>
      </p:sp>
      <p:pic>
        <p:nvPicPr>
          <p:cNvPr id="15" name="Immagine 14">
            <a:extLst>
              <a:ext uri="{FF2B5EF4-FFF2-40B4-BE49-F238E27FC236}">
                <a16:creationId xmlns:a16="http://schemas.microsoft.com/office/drawing/2014/main" id="{74986969-6C4B-4AB6-95A3-2C1EFE10CDC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40984" y="1394127"/>
            <a:ext cx="1979022" cy="1979022"/>
          </a:xfrm>
          <a:prstGeom prst="rect">
            <a:avLst/>
          </a:prstGeom>
        </p:spPr>
      </p:pic>
      <p:sp>
        <p:nvSpPr>
          <p:cNvPr id="22" name="CasellaDiTesto 21">
            <a:extLst>
              <a:ext uri="{FF2B5EF4-FFF2-40B4-BE49-F238E27FC236}">
                <a16:creationId xmlns:a16="http://schemas.microsoft.com/office/drawing/2014/main" id="{8F7C3A1B-1B82-4C5D-B81A-E43D066860B1}"/>
              </a:ext>
            </a:extLst>
          </p:cNvPr>
          <p:cNvSpPr txBox="1"/>
          <p:nvPr/>
        </p:nvSpPr>
        <p:spPr>
          <a:xfrm>
            <a:off x="4305339" y="3447923"/>
            <a:ext cx="2050311" cy="400110"/>
          </a:xfrm>
          <a:prstGeom prst="rect">
            <a:avLst/>
          </a:prstGeom>
          <a:noFill/>
        </p:spPr>
        <p:txBody>
          <a:bodyPr wrap="square" rtlCol="0">
            <a:spAutoFit/>
          </a:bodyPr>
          <a:lstStyle/>
          <a:p>
            <a:pPr algn="ctr"/>
            <a:r>
              <a:rPr lang="it-IT" sz="1000" dirty="0" err="1">
                <a:latin typeface="Candara" panose="020E0502030303020204" pitchFamily="34" charset="0"/>
              </a:rPr>
              <a:t>Qr</a:t>
            </a:r>
            <a:r>
              <a:rPr lang="it-IT" sz="1000" dirty="0">
                <a:latin typeface="Candara" panose="020E0502030303020204" pitchFamily="34" charset="0"/>
              </a:rPr>
              <a:t>-code Pagina </a:t>
            </a:r>
            <a:r>
              <a:rPr lang="it-IT" sz="1000" dirty="0" err="1">
                <a:latin typeface="Candara" panose="020E0502030303020204" pitchFamily="34" charset="0"/>
              </a:rPr>
              <a:t>iNaturalist</a:t>
            </a:r>
            <a:r>
              <a:rPr lang="it-IT" sz="1000" dirty="0">
                <a:latin typeface="Candara" panose="020E0502030303020204" pitchFamily="34" charset="0"/>
              </a:rPr>
              <a:t> </a:t>
            </a:r>
            <a:r>
              <a:rPr lang="it-IT" sz="1000" dirty="0" err="1">
                <a:latin typeface="Candara" panose="020E0502030303020204" pitchFamily="34" charset="0"/>
              </a:rPr>
              <a:t>labofito_unifi</a:t>
            </a:r>
            <a:endParaRPr lang="it-IT" sz="1000" dirty="0">
              <a:latin typeface="Candara" panose="020E0502030303020204" pitchFamily="34" charset="0"/>
            </a:endParaRPr>
          </a:p>
        </p:txBody>
      </p:sp>
      <p:pic>
        <p:nvPicPr>
          <p:cNvPr id="1030" name="Picture 6">
            <a:extLst>
              <a:ext uri="{FF2B5EF4-FFF2-40B4-BE49-F238E27FC236}">
                <a16:creationId xmlns:a16="http://schemas.microsoft.com/office/drawing/2014/main" id="{E9A0D171-8A3F-C15B-1069-E44C9A0C233C}"/>
              </a:ext>
            </a:extLst>
          </p:cNvPr>
          <p:cNvPicPr>
            <a:picLocks noChangeAspect="1" noChangeArrowheads="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l="27995" t="14741" r="28182" b="14388"/>
          <a:stretch/>
        </p:blipFill>
        <p:spPr bwMode="auto">
          <a:xfrm>
            <a:off x="3469988" y="110602"/>
            <a:ext cx="263233" cy="425694"/>
          </a:xfrm>
          <a:prstGeom prst="rect">
            <a:avLst/>
          </a:prstGeom>
          <a:noFill/>
          <a:extLst>
            <a:ext uri="{909E8E84-426E-40DD-AFC4-6F175D3DCCD1}">
              <a14:hiddenFill xmlns:a14="http://schemas.microsoft.com/office/drawing/2010/main">
                <a:solidFill>
                  <a:srgbClr val="FFFFFF"/>
                </a:solidFill>
              </a14:hiddenFill>
            </a:ext>
          </a:extLst>
        </p:spPr>
      </p:pic>
      <p:pic>
        <p:nvPicPr>
          <p:cNvPr id="6" name="Elemento grafico 5" descr="Connessioni contorno">
            <a:extLst>
              <a:ext uri="{FF2B5EF4-FFF2-40B4-BE49-F238E27FC236}">
                <a16:creationId xmlns:a16="http://schemas.microsoft.com/office/drawing/2014/main" id="{9127D8A6-F002-4308-E5EF-D5982C9EF5D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900391" y="-121380"/>
            <a:ext cx="2181075" cy="2181075"/>
          </a:xfrm>
          <a:prstGeom prst="rect">
            <a:avLst/>
          </a:prstGeom>
        </p:spPr>
      </p:pic>
    </p:spTree>
    <p:extLst>
      <p:ext uri="{BB962C8B-B14F-4D97-AF65-F5344CB8AC3E}">
        <p14:creationId xmlns:p14="http://schemas.microsoft.com/office/powerpoint/2010/main" val="3872039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descr="Immagine che contiene pianta, fiore, terreno, aria aperta&#10;&#10;Il contenuto generato dall'IA potrebbe non essere corretto.">
            <a:extLst>
              <a:ext uri="{FF2B5EF4-FFF2-40B4-BE49-F238E27FC236}">
                <a16:creationId xmlns:a16="http://schemas.microsoft.com/office/drawing/2014/main" id="{BCC39DBF-A623-6500-5F6B-63DCD2CAF0F6}"/>
              </a:ext>
            </a:extLst>
          </p:cNvPr>
          <p:cNvPicPr>
            <a:picLocks noChangeAspect="1"/>
          </p:cNvPicPr>
          <p:nvPr/>
        </p:nvPicPr>
        <p:blipFill>
          <a:blip r:embed="rId3">
            <a:clrChange>
              <a:clrFrom>
                <a:srgbClr val="554F1F"/>
              </a:clrFrom>
              <a:clrTo>
                <a:srgbClr val="554F1F">
                  <a:alpha val="0"/>
                </a:srgbClr>
              </a:clrTo>
            </a:clrChange>
            <a:extLst>
              <a:ext uri="{28A0092B-C50C-407E-A947-70E740481C1C}">
                <a14:useLocalDpi xmlns:a14="http://schemas.microsoft.com/office/drawing/2010/main" val="0"/>
              </a:ext>
            </a:extLst>
          </a:blip>
          <a:srcRect l="20369" r="13802"/>
          <a:stretch/>
        </p:blipFill>
        <p:spPr>
          <a:xfrm>
            <a:off x="3460300" y="1295624"/>
            <a:ext cx="1890793" cy="3829778"/>
          </a:xfrm>
          <a:prstGeom prst="rect">
            <a:avLst/>
          </a:prstGeom>
          <a:ln w="28575">
            <a:solidFill>
              <a:schemeClr val="tx1"/>
            </a:solidFill>
          </a:ln>
        </p:spPr>
      </p:pic>
      <p:sp>
        <p:nvSpPr>
          <p:cNvPr id="23" name="Rettangolo 22">
            <a:extLst>
              <a:ext uri="{FF2B5EF4-FFF2-40B4-BE49-F238E27FC236}">
                <a16:creationId xmlns:a16="http://schemas.microsoft.com/office/drawing/2014/main" id="{E548DE6C-7F8D-7A39-3E63-1CDF4CD78E59}"/>
              </a:ext>
            </a:extLst>
          </p:cNvPr>
          <p:cNvSpPr/>
          <p:nvPr/>
        </p:nvSpPr>
        <p:spPr>
          <a:xfrm>
            <a:off x="0" y="1177767"/>
            <a:ext cx="3657601" cy="3950494"/>
          </a:xfrm>
          <a:prstGeom prst="rect">
            <a:avLst/>
          </a:prstGeom>
          <a:solidFill>
            <a:schemeClr val="bg1"/>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50"/>
          </a:p>
        </p:txBody>
      </p:sp>
      <p:pic>
        <p:nvPicPr>
          <p:cNvPr id="7" name="Immagine 6" descr="Immagine che contiene aria aperta, terreno, vestiti, calzature&#10;&#10;Il contenuto generato dall'IA potrebbe non essere corretto.">
            <a:extLst>
              <a:ext uri="{FF2B5EF4-FFF2-40B4-BE49-F238E27FC236}">
                <a16:creationId xmlns:a16="http://schemas.microsoft.com/office/drawing/2014/main" id="{16C3B6DC-442F-F0F5-F9C5-6A634A9760C0}"/>
              </a:ext>
            </a:extLst>
          </p:cNvPr>
          <p:cNvPicPr>
            <a:picLocks noChangeAspect="1"/>
          </p:cNvPicPr>
          <p:nvPr/>
        </p:nvPicPr>
        <p:blipFill>
          <a:blip r:embed="rId4">
            <a:extLst>
              <a:ext uri="{28A0092B-C50C-407E-A947-70E740481C1C}">
                <a14:useLocalDpi xmlns:a14="http://schemas.microsoft.com/office/drawing/2010/main" val="0"/>
              </a:ext>
            </a:extLst>
          </a:blip>
          <a:srcRect l="3715" r="16443" b="5847"/>
          <a:stretch/>
        </p:blipFill>
        <p:spPr>
          <a:xfrm rot="5400000">
            <a:off x="-172128" y="1850319"/>
            <a:ext cx="3927750" cy="2605390"/>
          </a:xfrm>
          <a:prstGeom prst="rect">
            <a:avLst/>
          </a:prstGeom>
          <a:ln>
            <a:noFill/>
          </a:ln>
        </p:spPr>
      </p:pic>
      <p:sp>
        <p:nvSpPr>
          <p:cNvPr id="21" name="CasellaDiTesto 20">
            <a:extLst>
              <a:ext uri="{FF2B5EF4-FFF2-40B4-BE49-F238E27FC236}">
                <a16:creationId xmlns:a16="http://schemas.microsoft.com/office/drawing/2014/main" id="{15F0F695-A571-80BD-C179-265548594CF9}"/>
              </a:ext>
            </a:extLst>
          </p:cNvPr>
          <p:cNvSpPr txBox="1"/>
          <p:nvPr/>
        </p:nvSpPr>
        <p:spPr>
          <a:xfrm>
            <a:off x="195544" y="115473"/>
            <a:ext cx="3266512" cy="1015663"/>
          </a:xfrm>
          <a:prstGeom prst="rect">
            <a:avLst/>
          </a:prstGeom>
          <a:noFill/>
        </p:spPr>
        <p:txBody>
          <a:bodyPr wrap="square" rtlCol="0">
            <a:spAutoFit/>
          </a:bodyPr>
          <a:lstStyle/>
          <a:p>
            <a:pPr algn="ctr"/>
            <a:r>
              <a:rPr lang="it-IT" sz="3000" b="1" dirty="0">
                <a:latin typeface="Candara" panose="020E0502030303020204" pitchFamily="34" charset="0"/>
              </a:rPr>
              <a:t>Grazie per l’attenzione!</a:t>
            </a:r>
          </a:p>
        </p:txBody>
      </p:sp>
      <p:pic>
        <p:nvPicPr>
          <p:cNvPr id="5" name="Immagine 4" descr="Immagine che contiene pianta, fiore, Pianta erbacea, aria aperta&#10;&#10;Il contenuto generato dall'IA potrebbe non essere corretto.">
            <a:extLst>
              <a:ext uri="{FF2B5EF4-FFF2-40B4-BE49-F238E27FC236}">
                <a16:creationId xmlns:a16="http://schemas.microsoft.com/office/drawing/2014/main" id="{2CC4521E-94DA-B365-B81A-733B89C79975}"/>
              </a:ext>
            </a:extLst>
          </p:cNvPr>
          <p:cNvPicPr>
            <a:picLocks noChangeAspect="1"/>
          </p:cNvPicPr>
          <p:nvPr/>
        </p:nvPicPr>
        <p:blipFill>
          <a:blip r:embed="rId5">
            <a:extLst>
              <a:ext uri="{28A0092B-C50C-407E-A947-70E740481C1C}">
                <a14:useLocalDpi xmlns:a14="http://schemas.microsoft.com/office/drawing/2010/main" val="0"/>
              </a:ext>
            </a:extLst>
          </a:blip>
          <a:srcRect l="21227" t="55407" r="29708" b="10222"/>
          <a:stretch/>
        </p:blipFill>
        <p:spPr>
          <a:xfrm>
            <a:off x="3672762" y="22861"/>
            <a:ext cx="1606500" cy="1500494"/>
          </a:xfrm>
          <a:prstGeom prst="rect">
            <a:avLst/>
          </a:prstGeom>
          <a:ln w="28575">
            <a:solidFill>
              <a:schemeClr val="tx1"/>
            </a:solidFill>
          </a:ln>
        </p:spPr>
      </p:pic>
      <p:pic>
        <p:nvPicPr>
          <p:cNvPr id="12" name="Immagine 11" descr="Immagine che contiene aria aperta, cactus, pianta, cielo&#10;&#10;Il contenuto generato dall'IA potrebbe non essere corretto.">
            <a:extLst>
              <a:ext uri="{FF2B5EF4-FFF2-40B4-BE49-F238E27FC236}">
                <a16:creationId xmlns:a16="http://schemas.microsoft.com/office/drawing/2014/main" id="{CC954B59-DF78-B9D8-CD79-2C0101EB015D}"/>
              </a:ext>
            </a:extLst>
          </p:cNvPr>
          <p:cNvPicPr>
            <a:picLocks noChangeAspect="1"/>
          </p:cNvPicPr>
          <p:nvPr/>
        </p:nvPicPr>
        <p:blipFill>
          <a:blip r:embed="rId6">
            <a:extLst>
              <a:ext uri="{28A0092B-C50C-407E-A947-70E740481C1C}">
                <a14:useLocalDpi xmlns:a14="http://schemas.microsoft.com/office/drawing/2010/main" val="0"/>
              </a:ext>
            </a:extLst>
          </a:blip>
          <a:srcRect l="-68" t="19" b="218"/>
          <a:stretch/>
        </p:blipFill>
        <p:spPr>
          <a:xfrm>
            <a:off x="5284026" y="20255"/>
            <a:ext cx="3838921" cy="5103000"/>
          </a:xfrm>
          <a:prstGeom prst="rect">
            <a:avLst/>
          </a:prstGeom>
          <a:ln w="28575">
            <a:solidFill>
              <a:schemeClr val="tx1"/>
            </a:solidFill>
          </a:ln>
        </p:spPr>
      </p:pic>
      <p:pic>
        <p:nvPicPr>
          <p:cNvPr id="4" name="Immagine 3">
            <a:extLst>
              <a:ext uri="{FF2B5EF4-FFF2-40B4-BE49-F238E27FC236}">
                <a16:creationId xmlns:a16="http://schemas.microsoft.com/office/drawing/2014/main" id="{0FFC88D8-8588-4880-ABE7-90088210CB57}"/>
              </a:ext>
            </a:extLst>
          </p:cNvPr>
          <p:cNvPicPr>
            <a:picLocks noChangeAspect="1"/>
          </p:cNvPicPr>
          <p:nvPr/>
        </p:nvPicPr>
        <p:blipFill rotWithShape="1">
          <a:blip r:embed="rId7">
            <a:extLst>
              <a:ext uri="{28A0092B-C50C-407E-A947-70E740481C1C}">
                <a14:useLocalDpi xmlns:a14="http://schemas.microsoft.com/office/drawing/2010/main" val="0"/>
              </a:ext>
            </a:extLst>
          </a:blip>
          <a:srcRect l="10091" t="18686" r="10237" b="18189"/>
          <a:stretch/>
        </p:blipFill>
        <p:spPr>
          <a:xfrm>
            <a:off x="5351093" y="56791"/>
            <a:ext cx="1223931" cy="1202298"/>
          </a:xfrm>
          <a:prstGeom prst="rect">
            <a:avLst/>
          </a:prstGeom>
          <a:ln w="28575">
            <a:solidFill>
              <a:srgbClr val="0070C0"/>
            </a:solidFill>
          </a:ln>
        </p:spPr>
      </p:pic>
      <p:pic>
        <p:nvPicPr>
          <p:cNvPr id="8" name="Immagine 7">
            <a:extLst>
              <a:ext uri="{FF2B5EF4-FFF2-40B4-BE49-F238E27FC236}">
                <a16:creationId xmlns:a16="http://schemas.microsoft.com/office/drawing/2014/main" id="{7069FECD-906A-413A-A215-7B3D63472D00}"/>
              </a:ext>
            </a:extLst>
          </p:cNvPr>
          <p:cNvPicPr>
            <a:picLocks noChangeAspect="1"/>
          </p:cNvPicPr>
          <p:nvPr/>
        </p:nvPicPr>
        <p:blipFill rotWithShape="1">
          <a:blip r:embed="rId8">
            <a:extLst>
              <a:ext uri="{28A0092B-C50C-407E-A947-70E740481C1C}">
                <a14:useLocalDpi xmlns:a14="http://schemas.microsoft.com/office/drawing/2010/main" val="0"/>
              </a:ext>
            </a:extLst>
          </a:blip>
          <a:srcRect l="10284" t="17280" r="10451" b="44041"/>
          <a:stretch/>
        </p:blipFill>
        <p:spPr>
          <a:xfrm>
            <a:off x="6665282" y="56791"/>
            <a:ext cx="1198299" cy="1202298"/>
          </a:xfrm>
          <a:prstGeom prst="rect">
            <a:avLst/>
          </a:prstGeom>
          <a:ln w="28575">
            <a:solidFill>
              <a:srgbClr val="FFC000"/>
            </a:solidFill>
          </a:ln>
        </p:spPr>
      </p:pic>
      <p:pic>
        <p:nvPicPr>
          <p:cNvPr id="11" name="Immagine 10">
            <a:extLst>
              <a:ext uri="{FF2B5EF4-FFF2-40B4-BE49-F238E27FC236}">
                <a16:creationId xmlns:a16="http://schemas.microsoft.com/office/drawing/2014/main" id="{558C6008-0ECB-46E3-9B85-CC7B81B9D7C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863581" y="499816"/>
            <a:ext cx="1202298" cy="1202298"/>
          </a:xfrm>
          <a:prstGeom prst="rect">
            <a:avLst/>
          </a:prstGeom>
        </p:spPr>
      </p:pic>
    </p:spTree>
    <p:extLst>
      <p:ext uri="{BB962C8B-B14F-4D97-AF65-F5344CB8AC3E}">
        <p14:creationId xmlns:p14="http://schemas.microsoft.com/office/powerpoint/2010/main" val="18930803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89909759"/>
      </p:ext>
    </p:extLst>
  </p:cSld>
  <p:clrMapOvr>
    <a:masterClrMapping/>
  </p:clrMapOvr>
</p:sld>
</file>

<file path=ppt/theme/theme1.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3677</Words>
  <Application>Microsoft Office PowerPoint</Application>
  <PresentationFormat>Presentazione su schermo (16:9)</PresentationFormat>
  <Paragraphs>212</Paragraphs>
  <Slides>20</Slides>
  <Notes>17</Notes>
  <HiddenSlides>0</HiddenSlides>
  <MMClips>0</MMClips>
  <ScaleCrop>false</ScaleCrop>
  <HeadingPairs>
    <vt:vector size="6" baseType="variant">
      <vt:variant>
        <vt:lpstr>Caratteri utilizzati</vt:lpstr>
      </vt:variant>
      <vt:variant>
        <vt:i4>7</vt:i4>
      </vt:variant>
      <vt:variant>
        <vt:lpstr>Tema</vt:lpstr>
      </vt:variant>
      <vt:variant>
        <vt:i4>1</vt:i4>
      </vt:variant>
      <vt:variant>
        <vt:lpstr>Titoli diapositive</vt:lpstr>
      </vt:variant>
      <vt:variant>
        <vt:i4>20</vt:i4>
      </vt:variant>
    </vt:vector>
  </HeadingPairs>
  <TitlesOfParts>
    <vt:vector size="28" baseType="lpstr">
      <vt:lpstr>Yu Gothic</vt:lpstr>
      <vt:lpstr>Aptos</vt:lpstr>
      <vt:lpstr>Arial</vt:lpstr>
      <vt:lpstr>Arial Narrow</vt:lpstr>
      <vt:lpstr>Calibri</vt:lpstr>
      <vt:lpstr>Cambria</vt:lpstr>
      <vt:lpstr>Candara</vt:lpstr>
      <vt:lpstr>Tema di Office</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Titolo presentazione</dc:title>
  <dc:creator>elisabetta</dc:creator>
  <cp:lastModifiedBy>Dorina Scappini</cp:lastModifiedBy>
  <cp:revision>104</cp:revision>
  <dcterms:created xsi:type="dcterms:W3CDTF">2025-01-30T17:48:31Z</dcterms:created>
  <dcterms:modified xsi:type="dcterms:W3CDTF">2025-12-12T09:45:22Z</dcterms:modified>
</cp:coreProperties>
</file>